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3" r:id="rId10"/>
    <p:sldId id="271" r:id="rId11"/>
    <p:sldId id="274" r:id="rId12"/>
    <p:sldId id="272" r:id="rId13"/>
    <p:sldId id="279" r:id="rId14"/>
    <p:sldId id="269" r:id="rId15"/>
    <p:sldId id="275" r:id="rId16"/>
    <p:sldId id="264" r:id="rId17"/>
    <p:sldId id="265" r:id="rId18"/>
    <p:sldId id="266" r:id="rId19"/>
    <p:sldId id="276" r:id="rId20"/>
    <p:sldId id="277" r:id="rId21"/>
    <p:sldId id="278" r:id="rId22"/>
    <p:sldId id="267" r:id="rId23"/>
    <p:sldId id="268" r:id="rId24"/>
    <p:sldId id="280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4" autoAdjust="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79BAE-F906-4865-AAB7-BA9C56D34D0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9200CC8-A85C-4AC2-9E6A-2FFBDA915FFB}">
      <dgm:prSet phldrT="[文字]" custT="1"/>
      <dgm:spPr/>
      <dgm:t>
        <a:bodyPr/>
        <a:lstStyle/>
        <a:p>
          <a:r>
            <a:rPr lang="en-US" altLang="zh-TW" sz="2000" dirty="0" smtClean="0"/>
            <a:t>Tag similarity computation</a:t>
          </a:r>
          <a:endParaRPr lang="zh-TW" altLang="en-US" sz="2000" dirty="0"/>
        </a:p>
      </dgm:t>
    </dgm:pt>
    <dgm:pt modelId="{80884381-BB23-45D5-9D39-0B028B9218E0}" type="parTrans" cxnId="{89B360D7-823D-492D-B316-164F80A3DEFA}">
      <dgm:prSet/>
      <dgm:spPr/>
      <dgm:t>
        <a:bodyPr/>
        <a:lstStyle/>
        <a:p>
          <a:endParaRPr lang="zh-TW" altLang="en-US"/>
        </a:p>
      </dgm:t>
    </dgm:pt>
    <dgm:pt modelId="{43CF9509-2F50-48E6-A11D-040E01F263AF}" type="sibTrans" cxnId="{89B360D7-823D-492D-B316-164F80A3DEFA}">
      <dgm:prSet/>
      <dgm:spPr/>
      <dgm:t>
        <a:bodyPr/>
        <a:lstStyle/>
        <a:p>
          <a:endParaRPr lang="zh-TW" altLang="en-US"/>
        </a:p>
      </dgm:t>
    </dgm:pt>
    <dgm:pt modelId="{16468E4F-7C0F-4E07-81AE-D15CAB277245}">
      <dgm:prSet phldrT="[文字]"/>
      <dgm:spPr/>
      <dgm:t>
        <a:bodyPr/>
        <a:lstStyle/>
        <a:p>
          <a:r>
            <a:rPr lang="en-US" altLang="zh-TW" dirty="0" smtClean="0"/>
            <a:t>Cosine</a:t>
          </a:r>
          <a:endParaRPr lang="zh-TW" altLang="en-US" dirty="0"/>
        </a:p>
      </dgm:t>
    </dgm:pt>
    <dgm:pt modelId="{F6371520-94CE-47B4-8E9B-6C68ED63B141}" type="parTrans" cxnId="{C6A63FD0-4663-47B7-AEB1-0F3E9FC83E57}">
      <dgm:prSet/>
      <dgm:spPr/>
      <dgm:t>
        <a:bodyPr/>
        <a:lstStyle/>
        <a:p>
          <a:endParaRPr lang="zh-TW" altLang="en-US"/>
        </a:p>
      </dgm:t>
    </dgm:pt>
    <dgm:pt modelId="{44BABB8C-BEE2-4588-AD1F-A7CAEA0C315E}" type="sibTrans" cxnId="{C6A63FD0-4663-47B7-AEB1-0F3E9FC83E57}">
      <dgm:prSet/>
      <dgm:spPr/>
      <dgm:t>
        <a:bodyPr/>
        <a:lstStyle/>
        <a:p>
          <a:endParaRPr lang="zh-TW" altLang="en-US"/>
        </a:p>
      </dgm:t>
    </dgm:pt>
    <dgm:pt modelId="{5F0187B6-47FD-4E2B-AA73-AB397E8EA37F}">
      <dgm:prSet phldrT="[文字]"/>
      <dgm:spPr/>
      <dgm:t>
        <a:bodyPr/>
        <a:lstStyle/>
        <a:p>
          <a:r>
            <a:rPr lang="en-US" altLang="zh-TW" dirty="0" smtClean="0"/>
            <a:t>Latent sematic indexing</a:t>
          </a:r>
          <a:endParaRPr lang="zh-TW" altLang="en-US" dirty="0"/>
        </a:p>
      </dgm:t>
    </dgm:pt>
    <dgm:pt modelId="{943B9A56-52B6-4C26-AE94-868037BA92AA}" type="parTrans" cxnId="{1B59ADEB-683E-4007-AE07-EDE29F5AB838}">
      <dgm:prSet/>
      <dgm:spPr/>
      <dgm:t>
        <a:bodyPr/>
        <a:lstStyle/>
        <a:p>
          <a:endParaRPr lang="zh-TW" altLang="en-US"/>
        </a:p>
      </dgm:t>
    </dgm:pt>
    <dgm:pt modelId="{CF75C604-064A-4260-BE2D-0C60C0863CD1}" type="sibTrans" cxnId="{1B59ADEB-683E-4007-AE07-EDE29F5AB838}">
      <dgm:prSet/>
      <dgm:spPr/>
      <dgm:t>
        <a:bodyPr/>
        <a:lstStyle/>
        <a:p>
          <a:endParaRPr lang="zh-TW" altLang="en-US"/>
        </a:p>
      </dgm:t>
    </dgm:pt>
    <dgm:pt modelId="{8FB3BCC8-20CA-4A41-8B64-F21362E778EE}">
      <dgm:prSet phldrT="[文字]" custT="1"/>
      <dgm:spPr/>
      <dgm:t>
        <a:bodyPr/>
        <a:lstStyle/>
        <a:p>
          <a:r>
            <a:rPr lang="en-US" altLang="zh-TW" sz="2000" dirty="0" smtClean="0"/>
            <a:t>Tag expansion</a:t>
          </a:r>
          <a:endParaRPr lang="zh-TW" altLang="en-US" sz="2000" dirty="0"/>
        </a:p>
      </dgm:t>
    </dgm:pt>
    <dgm:pt modelId="{59ECE296-5E1C-40BE-8CDA-61BC1362ADE3}" type="parTrans" cxnId="{52F0C995-63AC-4737-BE2B-5EDBAC1075E6}">
      <dgm:prSet/>
      <dgm:spPr/>
      <dgm:t>
        <a:bodyPr/>
        <a:lstStyle/>
        <a:p>
          <a:endParaRPr lang="zh-TW" altLang="en-US"/>
        </a:p>
      </dgm:t>
    </dgm:pt>
    <dgm:pt modelId="{8E1A8BC1-91A4-4779-B2BB-DF7222ADA3C6}" type="sibTrans" cxnId="{52F0C995-63AC-4737-BE2B-5EDBAC1075E6}">
      <dgm:prSet/>
      <dgm:spPr/>
      <dgm:t>
        <a:bodyPr/>
        <a:lstStyle/>
        <a:p>
          <a:endParaRPr lang="zh-TW" altLang="en-US"/>
        </a:p>
      </dgm:t>
    </dgm:pt>
    <dgm:pt modelId="{11B2C852-17A5-4786-B472-B48480D0DCEF}">
      <dgm:prSet phldrT="[文字]"/>
      <dgm:spPr/>
      <dgm:t>
        <a:bodyPr/>
        <a:lstStyle/>
        <a:p>
          <a:r>
            <a:rPr lang="en-US" altLang="en-US" dirty="0" smtClean="0"/>
            <a:t>It can automatically expand the tag set chosen by the user.</a:t>
          </a:r>
          <a:endParaRPr lang="zh-TW" altLang="en-US" dirty="0"/>
        </a:p>
      </dgm:t>
    </dgm:pt>
    <dgm:pt modelId="{A780E9D9-3EA9-416B-A0DD-2D01783534E4}" type="parTrans" cxnId="{896301F5-1BD4-4249-B3D3-8322AAD86377}">
      <dgm:prSet/>
      <dgm:spPr/>
      <dgm:t>
        <a:bodyPr/>
        <a:lstStyle/>
        <a:p>
          <a:endParaRPr lang="zh-TW" altLang="en-US"/>
        </a:p>
      </dgm:t>
    </dgm:pt>
    <dgm:pt modelId="{C7D16943-78C5-489E-BC1C-FC3E840D6E35}" type="sibTrans" cxnId="{896301F5-1BD4-4249-B3D3-8322AAD86377}">
      <dgm:prSet/>
      <dgm:spPr/>
      <dgm:t>
        <a:bodyPr/>
        <a:lstStyle/>
        <a:p>
          <a:endParaRPr lang="zh-TW" altLang="en-US"/>
        </a:p>
      </dgm:t>
    </dgm:pt>
    <dgm:pt modelId="{FFBE9B11-1C44-44B1-9036-D97567312D49}">
      <dgm:prSet phldrT="[文字]"/>
      <dgm:spPr/>
      <dgm:t>
        <a:bodyPr/>
        <a:lstStyle/>
        <a:p>
          <a:r>
            <a:rPr lang="en-US" altLang="zh-TW" dirty="0" smtClean="0"/>
            <a:t>SimRank</a:t>
          </a:r>
          <a:endParaRPr lang="zh-TW" altLang="en-US" dirty="0"/>
        </a:p>
      </dgm:t>
    </dgm:pt>
    <dgm:pt modelId="{4EA78CE2-088D-4187-AB02-BB9C254A7846}" type="parTrans" cxnId="{3097C125-0644-4790-9F1F-007DB5F6C1C2}">
      <dgm:prSet/>
      <dgm:spPr/>
      <dgm:t>
        <a:bodyPr/>
        <a:lstStyle/>
        <a:p>
          <a:endParaRPr lang="zh-TW" altLang="en-US"/>
        </a:p>
      </dgm:t>
    </dgm:pt>
    <dgm:pt modelId="{6A415C4B-57BC-4870-9751-95299A8DD960}" type="sibTrans" cxnId="{3097C125-0644-4790-9F1F-007DB5F6C1C2}">
      <dgm:prSet/>
      <dgm:spPr/>
      <dgm:t>
        <a:bodyPr/>
        <a:lstStyle/>
        <a:p>
          <a:endParaRPr lang="zh-TW" altLang="en-US"/>
        </a:p>
      </dgm:t>
    </dgm:pt>
    <dgm:pt modelId="{774CB285-FDA5-4AFC-889A-9734A5AB1E71}">
      <dgm:prSet phldrT="[文字]"/>
      <dgm:spPr/>
      <dgm:t>
        <a:bodyPr/>
        <a:lstStyle/>
        <a:p>
          <a:r>
            <a:rPr lang="en-US" altLang="zh-TW" dirty="0" smtClean="0"/>
            <a:t>The novel approach</a:t>
          </a:r>
          <a:endParaRPr lang="zh-TW" altLang="en-US" dirty="0"/>
        </a:p>
      </dgm:t>
    </dgm:pt>
    <dgm:pt modelId="{3E578A91-C715-4787-A565-7DF2A56617E1}" type="parTrans" cxnId="{E20EDBED-C96A-43D7-9D31-EA894FC49596}">
      <dgm:prSet/>
      <dgm:spPr/>
      <dgm:t>
        <a:bodyPr/>
        <a:lstStyle/>
        <a:p>
          <a:endParaRPr lang="zh-TW" altLang="en-US"/>
        </a:p>
      </dgm:t>
    </dgm:pt>
    <dgm:pt modelId="{DDD125B4-F9EA-4915-BF9F-DD7E0A2C395D}" type="sibTrans" cxnId="{E20EDBED-C96A-43D7-9D31-EA894FC49596}">
      <dgm:prSet/>
      <dgm:spPr/>
      <dgm:t>
        <a:bodyPr/>
        <a:lstStyle/>
        <a:p>
          <a:endParaRPr lang="zh-TW" altLang="en-US"/>
        </a:p>
      </dgm:t>
    </dgm:pt>
    <dgm:pt modelId="{77008289-56B1-47E5-96D2-C63282E0389B}">
      <dgm:prSet/>
      <dgm:spPr/>
      <dgm:t>
        <a:bodyPr/>
        <a:lstStyle/>
        <a:p>
          <a:endParaRPr lang="zh-TW" altLang="en-US" dirty="0"/>
        </a:p>
      </dgm:t>
    </dgm:pt>
    <dgm:pt modelId="{8A0DA27E-D5B3-4042-BC83-C1A8CC032C04}" type="parTrans" cxnId="{A1269386-E3E6-4F10-B59A-AE6AE72F1918}">
      <dgm:prSet/>
      <dgm:spPr/>
      <dgm:t>
        <a:bodyPr/>
        <a:lstStyle/>
        <a:p>
          <a:endParaRPr lang="zh-TW" altLang="en-US"/>
        </a:p>
      </dgm:t>
    </dgm:pt>
    <dgm:pt modelId="{AEAC69DF-4138-4C4F-A305-71CB321DC33C}" type="sibTrans" cxnId="{A1269386-E3E6-4F10-B59A-AE6AE72F1918}">
      <dgm:prSet/>
      <dgm:spPr/>
      <dgm:t>
        <a:bodyPr/>
        <a:lstStyle/>
        <a:p>
          <a:endParaRPr lang="zh-TW" altLang="en-US"/>
        </a:p>
      </dgm:t>
    </dgm:pt>
    <dgm:pt modelId="{BB548B34-318E-47C0-AB6B-5F3AE73C8D4A}" type="pres">
      <dgm:prSet presAssocID="{6E879BAE-F906-4865-AAB7-BA9C56D34D0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BC93FFEC-E6A0-446B-960F-48F3C560DA33}" type="pres">
      <dgm:prSet presAssocID="{A9200CC8-A85C-4AC2-9E6A-2FFBDA915FFB}" presName="linNode" presStyleCnt="0"/>
      <dgm:spPr/>
    </dgm:pt>
    <dgm:pt modelId="{DC1DC1AE-8839-45FB-A9D2-31CDACE64530}" type="pres">
      <dgm:prSet presAssocID="{A9200CC8-A85C-4AC2-9E6A-2FFBDA915FFB}" presName="parentShp" presStyleLbl="node1" presStyleIdx="0" presStyleCnt="2" custScaleX="69072" custScaleY="7366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2EAEBB-FE9F-4878-869F-013ACE05B3DD}" type="pres">
      <dgm:prSet presAssocID="{A9200CC8-A85C-4AC2-9E6A-2FFBDA915FF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403166-76D0-4998-9E9B-8D69959EDE63}" type="pres">
      <dgm:prSet presAssocID="{43CF9509-2F50-48E6-A11D-040E01F263AF}" presName="spacing" presStyleCnt="0"/>
      <dgm:spPr/>
    </dgm:pt>
    <dgm:pt modelId="{B50BF6B6-BB70-4B3B-87D3-CA8FF6FA2497}" type="pres">
      <dgm:prSet presAssocID="{8FB3BCC8-20CA-4A41-8B64-F21362E778EE}" presName="linNode" presStyleCnt="0"/>
      <dgm:spPr/>
    </dgm:pt>
    <dgm:pt modelId="{F7DBC266-F58A-4882-9411-F4014A7DE133}" type="pres">
      <dgm:prSet presAssocID="{8FB3BCC8-20CA-4A41-8B64-F21362E778EE}" presName="parentShp" presStyleLbl="node1" presStyleIdx="1" presStyleCnt="2" custScaleX="69072" custScaleY="80298" custLinFactNeighborX="0" custLinFactNeighborY="3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8EF66B-2705-4943-BE44-1E75758919D6}" type="pres">
      <dgm:prSet presAssocID="{8FB3BCC8-20CA-4A41-8B64-F21362E778E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097C125-0644-4790-9F1F-007DB5F6C1C2}" srcId="{A9200CC8-A85C-4AC2-9E6A-2FFBDA915FFB}" destId="{FFBE9B11-1C44-44B1-9036-D97567312D49}" srcOrd="2" destOrd="0" parTransId="{4EA78CE2-088D-4187-AB02-BB9C254A7846}" sibTransId="{6A415C4B-57BC-4870-9751-95299A8DD960}"/>
    <dgm:cxn modelId="{1B9FF143-D5E1-449F-8BCF-E48C40053554}" type="presOf" srcId="{774CB285-FDA5-4AFC-889A-9734A5AB1E71}" destId="{192EAEBB-FE9F-4878-869F-013ACE05B3DD}" srcOrd="0" destOrd="3" presId="urn:microsoft.com/office/officeart/2005/8/layout/vList6"/>
    <dgm:cxn modelId="{52F0C995-63AC-4737-BE2B-5EDBAC1075E6}" srcId="{6E879BAE-F906-4865-AAB7-BA9C56D34D0A}" destId="{8FB3BCC8-20CA-4A41-8B64-F21362E778EE}" srcOrd="1" destOrd="0" parTransId="{59ECE296-5E1C-40BE-8CDA-61BC1362ADE3}" sibTransId="{8E1A8BC1-91A4-4779-B2BB-DF7222ADA3C6}"/>
    <dgm:cxn modelId="{5059F8E9-F0A5-47BB-9EBB-9419B6695BB4}" type="presOf" srcId="{5F0187B6-47FD-4E2B-AA73-AB397E8EA37F}" destId="{192EAEBB-FE9F-4878-869F-013ACE05B3DD}" srcOrd="0" destOrd="1" presId="urn:microsoft.com/office/officeart/2005/8/layout/vList6"/>
    <dgm:cxn modelId="{047375FB-ED6D-42F8-BAB0-19D0FD4D4B68}" type="presOf" srcId="{8FB3BCC8-20CA-4A41-8B64-F21362E778EE}" destId="{F7DBC266-F58A-4882-9411-F4014A7DE133}" srcOrd="0" destOrd="0" presId="urn:microsoft.com/office/officeart/2005/8/layout/vList6"/>
    <dgm:cxn modelId="{896301F5-1BD4-4249-B3D3-8322AAD86377}" srcId="{8FB3BCC8-20CA-4A41-8B64-F21362E778EE}" destId="{11B2C852-17A5-4786-B472-B48480D0DCEF}" srcOrd="0" destOrd="0" parTransId="{A780E9D9-3EA9-416B-A0DD-2D01783534E4}" sibTransId="{C7D16943-78C5-489E-BC1C-FC3E840D6E35}"/>
    <dgm:cxn modelId="{C6A63FD0-4663-47B7-AEB1-0F3E9FC83E57}" srcId="{A9200CC8-A85C-4AC2-9E6A-2FFBDA915FFB}" destId="{16468E4F-7C0F-4E07-81AE-D15CAB277245}" srcOrd="0" destOrd="0" parTransId="{F6371520-94CE-47B4-8E9B-6C68ED63B141}" sibTransId="{44BABB8C-BEE2-4588-AD1F-A7CAEA0C315E}"/>
    <dgm:cxn modelId="{F617C260-B4DB-4719-9DB7-469B8013F4D4}" type="presOf" srcId="{FFBE9B11-1C44-44B1-9036-D97567312D49}" destId="{192EAEBB-FE9F-4878-869F-013ACE05B3DD}" srcOrd="0" destOrd="2" presId="urn:microsoft.com/office/officeart/2005/8/layout/vList6"/>
    <dgm:cxn modelId="{E20EDBED-C96A-43D7-9D31-EA894FC49596}" srcId="{A9200CC8-A85C-4AC2-9E6A-2FFBDA915FFB}" destId="{774CB285-FDA5-4AFC-889A-9734A5AB1E71}" srcOrd="3" destOrd="0" parTransId="{3E578A91-C715-4787-A565-7DF2A56617E1}" sibTransId="{DDD125B4-F9EA-4915-BF9F-DD7E0A2C395D}"/>
    <dgm:cxn modelId="{16F7E742-FFD1-4F4B-B9CF-C51FD88833D5}" type="presOf" srcId="{6E879BAE-F906-4865-AAB7-BA9C56D34D0A}" destId="{BB548B34-318E-47C0-AB6B-5F3AE73C8D4A}" srcOrd="0" destOrd="0" presId="urn:microsoft.com/office/officeart/2005/8/layout/vList6"/>
    <dgm:cxn modelId="{1B59ADEB-683E-4007-AE07-EDE29F5AB838}" srcId="{A9200CC8-A85C-4AC2-9E6A-2FFBDA915FFB}" destId="{5F0187B6-47FD-4E2B-AA73-AB397E8EA37F}" srcOrd="1" destOrd="0" parTransId="{943B9A56-52B6-4C26-AE94-868037BA92AA}" sibTransId="{CF75C604-064A-4260-BE2D-0C60C0863CD1}"/>
    <dgm:cxn modelId="{89B360D7-823D-492D-B316-164F80A3DEFA}" srcId="{6E879BAE-F906-4865-AAB7-BA9C56D34D0A}" destId="{A9200CC8-A85C-4AC2-9E6A-2FFBDA915FFB}" srcOrd="0" destOrd="0" parTransId="{80884381-BB23-45D5-9D39-0B028B9218E0}" sibTransId="{43CF9509-2F50-48E6-A11D-040E01F263AF}"/>
    <dgm:cxn modelId="{23F5E07B-B8EF-459E-A022-E6DACCBA0E63}" type="presOf" srcId="{77008289-56B1-47E5-96D2-C63282E0389B}" destId="{5C8EF66B-2705-4943-BE44-1E75758919D6}" srcOrd="0" destOrd="1" presId="urn:microsoft.com/office/officeart/2005/8/layout/vList6"/>
    <dgm:cxn modelId="{A8ACB86F-C8A7-47EB-8EF4-1CD0739FDDCB}" type="presOf" srcId="{11B2C852-17A5-4786-B472-B48480D0DCEF}" destId="{5C8EF66B-2705-4943-BE44-1E75758919D6}" srcOrd="0" destOrd="0" presId="urn:microsoft.com/office/officeart/2005/8/layout/vList6"/>
    <dgm:cxn modelId="{A1269386-E3E6-4F10-B59A-AE6AE72F1918}" srcId="{8FB3BCC8-20CA-4A41-8B64-F21362E778EE}" destId="{77008289-56B1-47E5-96D2-C63282E0389B}" srcOrd="1" destOrd="0" parTransId="{8A0DA27E-D5B3-4042-BC83-C1A8CC032C04}" sibTransId="{AEAC69DF-4138-4C4F-A305-71CB321DC33C}"/>
    <dgm:cxn modelId="{2FED36DA-7C20-45CF-949D-A97CC56A08FC}" type="presOf" srcId="{16468E4F-7C0F-4E07-81AE-D15CAB277245}" destId="{192EAEBB-FE9F-4878-869F-013ACE05B3DD}" srcOrd="0" destOrd="0" presId="urn:microsoft.com/office/officeart/2005/8/layout/vList6"/>
    <dgm:cxn modelId="{CCD0E837-8829-46FB-A633-3C015B123201}" type="presOf" srcId="{A9200CC8-A85C-4AC2-9E6A-2FFBDA915FFB}" destId="{DC1DC1AE-8839-45FB-A9D2-31CDACE64530}" srcOrd="0" destOrd="0" presId="urn:microsoft.com/office/officeart/2005/8/layout/vList6"/>
    <dgm:cxn modelId="{61E7160C-D59E-4F21-860F-C35F0B24555A}" type="presParOf" srcId="{BB548B34-318E-47C0-AB6B-5F3AE73C8D4A}" destId="{BC93FFEC-E6A0-446B-960F-48F3C560DA33}" srcOrd="0" destOrd="0" presId="urn:microsoft.com/office/officeart/2005/8/layout/vList6"/>
    <dgm:cxn modelId="{D35D83FC-9999-4C17-90F2-A874C57DB23F}" type="presParOf" srcId="{BC93FFEC-E6A0-446B-960F-48F3C560DA33}" destId="{DC1DC1AE-8839-45FB-A9D2-31CDACE64530}" srcOrd="0" destOrd="0" presId="urn:microsoft.com/office/officeart/2005/8/layout/vList6"/>
    <dgm:cxn modelId="{746F6EA1-8787-4428-963E-1C0F36987429}" type="presParOf" srcId="{BC93FFEC-E6A0-446B-960F-48F3C560DA33}" destId="{192EAEBB-FE9F-4878-869F-013ACE05B3DD}" srcOrd="1" destOrd="0" presId="urn:microsoft.com/office/officeart/2005/8/layout/vList6"/>
    <dgm:cxn modelId="{2F6C295F-7CA6-450D-A3AF-AB60101FB731}" type="presParOf" srcId="{BB548B34-318E-47C0-AB6B-5F3AE73C8D4A}" destId="{7D403166-76D0-4998-9E9B-8D69959EDE63}" srcOrd="1" destOrd="0" presId="urn:microsoft.com/office/officeart/2005/8/layout/vList6"/>
    <dgm:cxn modelId="{0F46A661-2D00-469F-8349-035186CA96FA}" type="presParOf" srcId="{BB548B34-318E-47C0-AB6B-5F3AE73C8D4A}" destId="{B50BF6B6-BB70-4B3B-87D3-CA8FF6FA2497}" srcOrd="2" destOrd="0" presId="urn:microsoft.com/office/officeart/2005/8/layout/vList6"/>
    <dgm:cxn modelId="{496FC65E-C27A-4521-A72F-CD49D0AC67A8}" type="presParOf" srcId="{B50BF6B6-BB70-4B3B-87D3-CA8FF6FA2497}" destId="{F7DBC266-F58A-4882-9411-F4014A7DE133}" srcOrd="0" destOrd="0" presId="urn:microsoft.com/office/officeart/2005/8/layout/vList6"/>
    <dgm:cxn modelId="{BC048EFA-F35F-4C57-8BA5-85C56328CE1F}" type="presParOf" srcId="{B50BF6B6-BB70-4B3B-87D3-CA8FF6FA2497}" destId="{5C8EF66B-2705-4943-BE44-1E75758919D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EAEBB-FE9F-4878-869F-013ACE05B3DD}">
      <dsp:nvSpPr>
        <dsp:cNvPr id="0" name=""/>
        <dsp:cNvSpPr/>
      </dsp:nvSpPr>
      <dsp:spPr>
        <a:xfrm>
          <a:off x="2361860" y="293"/>
          <a:ext cx="4190865" cy="11462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Cosine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Latent sematic indexing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SimRank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300" kern="1200" dirty="0" smtClean="0"/>
            <a:t>The novel approach</a:t>
          </a:r>
          <a:endParaRPr lang="zh-TW" altLang="en-US" sz="1300" kern="1200" dirty="0"/>
        </a:p>
      </dsp:txBody>
      <dsp:txXfrm>
        <a:off x="2361860" y="143580"/>
        <a:ext cx="3761003" cy="859725"/>
      </dsp:txXfrm>
    </dsp:sp>
    <dsp:sp modelId="{DC1DC1AE-8839-45FB-A9D2-31CDACE64530}">
      <dsp:nvSpPr>
        <dsp:cNvPr id="0" name=""/>
        <dsp:cNvSpPr/>
      </dsp:nvSpPr>
      <dsp:spPr>
        <a:xfrm>
          <a:off x="432050" y="151232"/>
          <a:ext cx="1929809" cy="844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Tag similarity computation</a:t>
          </a:r>
          <a:endParaRPr lang="zh-TW" altLang="en-US" sz="2000" kern="1200" dirty="0"/>
        </a:p>
      </dsp:txBody>
      <dsp:txXfrm>
        <a:off x="473271" y="192453"/>
        <a:ext cx="1847367" cy="761979"/>
      </dsp:txXfrm>
    </dsp:sp>
    <dsp:sp modelId="{5C8EF66B-2705-4943-BE44-1E75758919D6}">
      <dsp:nvSpPr>
        <dsp:cNvPr id="0" name=""/>
        <dsp:cNvSpPr/>
      </dsp:nvSpPr>
      <dsp:spPr>
        <a:xfrm>
          <a:off x="2361860" y="1261222"/>
          <a:ext cx="4190865" cy="11462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300" kern="1200" dirty="0" smtClean="0"/>
            <a:t>It can automatically expand the tag set chosen by the user.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300" kern="1200" dirty="0"/>
        </a:p>
      </dsp:txBody>
      <dsp:txXfrm>
        <a:off x="2361860" y="1404509"/>
        <a:ext cx="3761003" cy="859725"/>
      </dsp:txXfrm>
    </dsp:sp>
    <dsp:sp modelId="{F7DBC266-F58A-4882-9411-F4014A7DE133}">
      <dsp:nvSpPr>
        <dsp:cNvPr id="0" name=""/>
        <dsp:cNvSpPr/>
      </dsp:nvSpPr>
      <dsp:spPr>
        <a:xfrm>
          <a:off x="432050" y="1378603"/>
          <a:ext cx="1929809" cy="920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Tag expansion</a:t>
          </a:r>
          <a:endParaRPr lang="zh-TW" altLang="en-US" sz="2000" kern="1200" dirty="0"/>
        </a:p>
      </dsp:txBody>
      <dsp:txXfrm>
        <a:off x="476983" y="1423536"/>
        <a:ext cx="1839943" cy="830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0B4DF-905F-412B-BF82-81E13E3CF9F6}" type="datetimeFigureOut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1342-4AB2-4775-B7C8-EA9FF369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71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LSA( </a:t>
            </a:r>
            <a:r>
              <a:rPr lang="zh-TW" altLang="en-US" dirty="0" smtClean="0"/>
              <a:t>隱含語意分析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是以統計的方式去解析某個字詞在文件間的接近程度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使用</a:t>
            </a:r>
            <a:r>
              <a:rPr lang="en-US" altLang="zh-TW" dirty="0" smtClean="0"/>
              <a:t>LSA</a:t>
            </a:r>
            <a:r>
              <a:rPr lang="zh-TW" altLang="en-US" dirty="0" smtClean="0"/>
              <a:t>來分析而成的索引就是</a:t>
            </a:r>
            <a:r>
              <a:rPr lang="en-US" altLang="zh-TW" dirty="0" smtClean="0"/>
              <a:t>LSI(Latent Semantic Indexing</a:t>
            </a:r>
          </a:p>
          <a:p>
            <a:r>
              <a:rPr lang="en-US" altLang="zh-TW" dirty="0" smtClean="0"/>
              <a:t>SVD(Singular Value Decomposition)</a:t>
            </a:r>
          </a:p>
          <a:p>
            <a:pPr lvl="1"/>
            <a:r>
              <a:rPr lang="en-US" altLang="zh-TW" dirty="0" smtClean="0"/>
              <a:t>LSI </a:t>
            </a:r>
            <a:r>
              <a:rPr lang="zh-TW" altLang="en-US" dirty="0" smtClean="0"/>
              <a:t>對</a:t>
            </a:r>
            <a:r>
              <a:rPr lang="en-US" altLang="zh-TW" dirty="0" smtClean="0"/>
              <a:t>SVD </a:t>
            </a:r>
            <a:r>
              <a:rPr lang="zh-TW" altLang="en-US" dirty="0" smtClean="0"/>
              <a:t>做了一點改變，就是對</a:t>
            </a:r>
            <a:r>
              <a:rPr lang="en-US" altLang="zh-TW" i="1" dirty="0" smtClean="0"/>
              <a:t>Ʃ</a:t>
            </a:r>
            <a:r>
              <a:rPr lang="zh-TW" altLang="en-US" dirty="0" smtClean="0"/>
              <a:t>的</a:t>
            </a:r>
            <a:r>
              <a:rPr lang="en-US" altLang="zh-TW" dirty="0" smtClean="0"/>
              <a:t>r </a:t>
            </a:r>
            <a:r>
              <a:rPr lang="zh-TW" altLang="en-US" dirty="0" smtClean="0"/>
              <a:t>個對角線元素進行了排序，並只保留前</a:t>
            </a:r>
            <a:r>
              <a:rPr lang="en-US" altLang="zh-TW" dirty="0" smtClean="0"/>
              <a:t>k </a:t>
            </a:r>
            <a:r>
              <a:rPr lang="zh-TW" altLang="en-US" dirty="0" smtClean="0"/>
              <a:t>個值</a:t>
            </a:r>
            <a:r>
              <a:rPr lang="en-US" altLang="zh-TW" dirty="0" smtClean="0"/>
              <a:t>( k &lt; r )</a:t>
            </a:r>
            <a:r>
              <a:rPr lang="zh-TW" altLang="en-US" dirty="0" smtClean="0"/>
              <a:t>， 後面</a:t>
            </a:r>
            <a:r>
              <a:rPr lang="en-US" altLang="zh-TW" dirty="0" smtClean="0"/>
              <a:t>r - k </a:t>
            </a:r>
            <a:r>
              <a:rPr lang="zh-TW" altLang="en-US" dirty="0" smtClean="0"/>
              <a:t>個設</a:t>
            </a:r>
            <a:r>
              <a:rPr lang="en-US" altLang="zh-TW" dirty="0" smtClean="0"/>
              <a:t>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1342-4AB2-4775-B7C8-EA9FF369648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4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1342-4AB2-4775-B7C8-EA9FF369648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34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1342-4AB2-4775-B7C8-EA9FF369648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58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1342-4AB2-4775-B7C8-EA9FF369648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02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due to the number of synonyms, homonyms and </a:t>
            </a:r>
            <a:r>
              <a:rPr lang="en-US" altLang="zh-TW" dirty="0" err="1" smtClean="0"/>
              <a:t>polysemies</a:t>
            </a:r>
            <a:r>
              <a:rPr lang="en-US" altLang="zh-TW" dirty="0" smtClean="0"/>
              <a:t>,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as well as the heterogeneity of users, r could have been described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by users with different tags.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1342-4AB2-4775-B7C8-EA9FF3696481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976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altLang="zh-TW" noProof="0" smtClean="0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altLang="zh-TW" noProof="0" smtClean="0"/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5E79DF-402E-46F8-9150-AE01FCD72082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CF5AC3-7455-4B36-A79D-B9F739F7F5C3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306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2012950" cy="6172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5889625" cy="6172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B138D-9F86-45E9-A72A-D751CA0348C9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521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3938" y="0"/>
            <a:ext cx="7793037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295400"/>
            <a:ext cx="38100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100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5AF221-8C76-42F3-8B5D-E04E05BC51DD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48538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348C5-143F-463D-805F-5C540FBAED4E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21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62A16-F322-40CA-BE87-55FA000A3280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83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7C5FB-D96C-4145-9B8A-7F00287550D9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2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054DD-602F-4F72-BC2E-75AEB28D1182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36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58F1CA-E5B9-45A8-8FE0-8897CECE7E8E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70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C9F2F-7B10-4C70-BDBF-A93C8611A6B4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84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95960C-7144-43D2-A97A-C77E7D556329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5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97EDC6-18E5-43EA-B170-DDA81FF77BD5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9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29051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zh-TW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67310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zh-TW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41433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zh-TW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78422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zh-TW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zh-TW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63500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zh-TW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31591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TW" altLang="zh-TW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23938" y="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954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fld id="{C15AF221-8C76-42F3-8B5D-E04E05BC51DD}" type="datetime1">
              <a:rPr lang="zh-TW" altLang="en-US" smtClean="0"/>
              <a:t>2012/10/11</a:t>
            </a:fld>
            <a:endParaRPr lang="zh-TW" alt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zh-TW" alt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B40CD1E0-8B47-46EF-AF46-CD9BBEBB5AD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0.png"/><Relationship Id="rId4" Type="http://schemas.openxmlformats.org/officeDocument/2006/relationships/image" Target="../media/image4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0.png"/><Relationship Id="rId7" Type="http://schemas.openxmlformats.org/officeDocument/2006/relationships/image" Target="../media/image49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0.png"/><Relationship Id="rId5" Type="http://schemas.openxmlformats.org/officeDocument/2006/relationships/image" Target="../media/image470.png"/><Relationship Id="rId4" Type="http://schemas.openxmlformats.org/officeDocument/2006/relationships/image" Target="../media/image46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35696" y="119675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altLang="zh-TW" sz="3600" dirty="0" smtClean="0"/>
              <a:t>Effective Retrieval of Resources in Folksonomies Using a New Tag </a:t>
            </a:r>
            <a:r>
              <a:rPr lang="en-US" altLang="zh-TW" sz="3600" dirty="0"/>
              <a:t>Similarity Measure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79712" y="4869160"/>
            <a:ext cx="4464496" cy="144016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sz="2000" dirty="0"/>
              <a:t>Date : </a:t>
            </a:r>
            <a:r>
              <a:rPr lang="en-US" altLang="zh-TW" sz="2000" dirty="0" smtClean="0"/>
              <a:t>2012/10/11</a:t>
            </a:r>
            <a:endParaRPr lang="en-US" altLang="zh-TW" sz="2000" dirty="0"/>
          </a:p>
          <a:p>
            <a:pPr algn="l"/>
            <a:r>
              <a:rPr lang="en-US" altLang="zh-TW" sz="2000" dirty="0"/>
              <a:t>Resource : </a:t>
            </a:r>
            <a:r>
              <a:rPr lang="en-US" altLang="zh-TW" sz="2000" dirty="0" smtClean="0"/>
              <a:t>CIKM’11</a:t>
            </a:r>
            <a:endParaRPr lang="en-US" altLang="zh-TW" sz="2000" dirty="0"/>
          </a:p>
          <a:p>
            <a:pPr algn="l"/>
            <a:r>
              <a:rPr lang="en-US" altLang="zh-TW" sz="2000" dirty="0"/>
              <a:t>Advisor : Dr. </a:t>
            </a:r>
            <a:r>
              <a:rPr lang="en-US" altLang="zh-TW" sz="2000" dirty="0" err="1"/>
              <a:t>Jia</a:t>
            </a:r>
            <a:r>
              <a:rPr lang="en-US" altLang="zh-TW" sz="2000" dirty="0"/>
              <a:t>-Ling </a:t>
            </a:r>
            <a:r>
              <a:rPr lang="en-US" altLang="zh-TW" sz="2000" dirty="0" err="1"/>
              <a:t>Koh</a:t>
            </a:r>
            <a:endParaRPr lang="en-US" altLang="zh-TW" sz="2000" dirty="0"/>
          </a:p>
          <a:p>
            <a:pPr algn="l"/>
            <a:r>
              <a:rPr lang="en-US" altLang="zh-TW" sz="2000" dirty="0"/>
              <a:t>Speaker : I-</a:t>
            </a:r>
            <a:r>
              <a:rPr lang="en-US" altLang="zh-TW" sz="2000" dirty="0" err="1"/>
              <a:t>Chih</a:t>
            </a:r>
            <a:r>
              <a:rPr lang="en-US" altLang="zh-TW" sz="2000" dirty="0"/>
              <a:t> Chiu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5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SimRank(1/2)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95400"/>
            <a:ext cx="8138864" cy="4876800"/>
          </a:xfrm>
        </p:spPr>
        <p:txBody>
          <a:bodyPr/>
          <a:lstStyle/>
          <a:p>
            <a:r>
              <a:rPr lang="en-US" altLang="zh-TW" sz="2000" dirty="0"/>
              <a:t>More suitable to the folksonomy domain are </a:t>
            </a:r>
            <a:r>
              <a:rPr lang="en-US" altLang="zh-TW" sz="2000" dirty="0" smtClean="0"/>
              <a:t>techniques that </a:t>
            </a:r>
            <a:r>
              <a:rPr lang="en-US" altLang="zh-TW" sz="2000" dirty="0"/>
              <a:t>rely on the </a:t>
            </a:r>
            <a:r>
              <a:rPr lang="en-US" altLang="zh-TW" sz="2000" b="1" dirty="0">
                <a:solidFill>
                  <a:srgbClr val="00B050"/>
                </a:solidFill>
              </a:rPr>
              <a:t>mutual reinforcement principle</a:t>
            </a:r>
            <a:r>
              <a:rPr lang="en-US" altLang="zh-TW" sz="2000" dirty="0" smtClean="0"/>
              <a:t>.</a:t>
            </a:r>
          </a:p>
          <a:p>
            <a:pPr lvl="1"/>
            <a:r>
              <a:rPr lang="en-US" altLang="zh-TW" sz="1600" dirty="0"/>
              <a:t>People are similar if they purchase similar items.</a:t>
            </a:r>
          </a:p>
          <a:p>
            <a:pPr lvl="1"/>
            <a:r>
              <a:rPr lang="en-US" altLang="zh-TW" sz="1600" dirty="0" smtClean="0"/>
              <a:t>Items </a:t>
            </a:r>
            <a:r>
              <a:rPr lang="en-US" altLang="zh-TW" sz="1600" dirty="0"/>
              <a:t>are similar if they are purchased by similar people.</a:t>
            </a:r>
            <a:endParaRPr lang="zh-TW" altLang="en-US" sz="1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8856"/>
            <a:ext cx="3638197" cy="389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797650" y="2638854"/>
                <a:ext cx="4049377" cy="731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|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𝑂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)|</m:t>
                              </m:r>
                            </m:sup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),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650" y="2638854"/>
                <a:ext cx="4049377" cy="7319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817709" y="2850964"/>
                <a:ext cx="11842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l"/>
                </a:pP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𝑖𝑓</m:t>
                    </m:r>
                    <m:r>
                      <a:rPr lang="en-US" altLang="zh-TW" sz="1400" b="0" i="1" smtClean="0">
                        <a:latin typeface="Cambria Math"/>
                      </a:rPr>
                      <m:t> </m:t>
                    </m:r>
                    <m:r>
                      <a:rPr lang="en-US" altLang="zh-TW" sz="1400" b="0" i="1" smtClean="0">
                        <a:latin typeface="Cambria Math"/>
                      </a:rPr>
                      <m:t>𝐴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709" y="2850964"/>
                <a:ext cx="1184299" cy="307777"/>
              </a:xfrm>
              <a:prstGeom prst="rect">
                <a:avLst/>
              </a:prstGeom>
              <a:blipFill rotWithShape="1">
                <a:blip r:embed="rId5"/>
                <a:stretch>
                  <a:fillRect l="-513" b="-18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779124" y="4472294"/>
                <a:ext cx="3608424" cy="731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|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)|</m:t>
                              </m:r>
                            </m:sup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),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24" y="4472294"/>
                <a:ext cx="3608424" cy="7319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817708" y="4684404"/>
                <a:ext cx="11442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l"/>
                </a:pP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𝑖𝑓</m:t>
                    </m:r>
                    <m:r>
                      <a:rPr lang="en-US" altLang="zh-TW" sz="1400" b="0" i="1" smtClean="0">
                        <a:latin typeface="Cambria Math"/>
                      </a:rPr>
                      <m:t> </m:t>
                    </m:r>
                    <m:r>
                      <a:rPr lang="en-US" altLang="zh-TW" sz="1400" b="0" i="1" smtClean="0">
                        <a:latin typeface="Cambria Math"/>
                      </a:rPr>
                      <m:t>𝑐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708" y="4684404"/>
                <a:ext cx="1144288" cy="307777"/>
              </a:xfrm>
              <a:prstGeom prst="rect">
                <a:avLst/>
              </a:prstGeom>
              <a:blipFill rotWithShape="1">
                <a:blip r:embed="rId7"/>
                <a:stretch>
                  <a:fillRect l="-532" b="-156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191038" y="3429000"/>
                <a:ext cx="434285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0.8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</a:rPr>
                            <m:t>3∗3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0.619∗6+1+1+0.437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=0.547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38" y="3429000"/>
                <a:ext cx="4342856" cy="49705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191038" y="5340419"/>
                <a:ext cx="455983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𝑓𝑟𝑜𝑠𝑡𝑖𝑛𝑔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𝑒𝑔𝑔𝑠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0.8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</a:rPr>
                            <m:t>2∗2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1+1+0.547∗2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=0.619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38" y="5340419"/>
                <a:ext cx="4559838" cy="495649"/>
              </a:xfrm>
              <a:prstGeom prst="rect">
                <a:avLst/>
              </a:prstGeom>
              <a:blipFill rotWithShape="1"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字方塊 12"/>
          <p:cNvSpPr txBox="1"/>
          <p:nvPr/>
        </p:nvSpPr>
        <p:spPr>
          <a:xfrm>
            <a:off x="8827825" y="2881742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(2)</a:t>
            </a:r>
            <a:endParaRPr lang="zh-TW" altLang="en-US" sz="12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8460383" y="4699792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(3)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294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7" grpId="0"/>
      <p:bldP spid="8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SimRank(2/2)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5" y="1340768"/>
            <a:ext cx="8210873" cy="5107429"/>
          </a:xfrm>
        </p:spPr>
        <p:txBody>
          <a:bodyPr/>
          <a:lstStyle/>
          <a:p>
            <a:r>
              <a:rPr lang="en-US" altLang="zh-TW" sz="2000" dirty="0" smtClean="0"/>
              <a:t>Iteration</a:t>
            </a: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pPr>
              <a:buFont typeface="Wingdings" pitchFamily="2" charset="2"/>
              <a:buChar char="l"/>
            </a:pPr>
            <a:r>
              <a:rPr lang="en-US" altLang="zh-TW" sz="1600" dirty="0" smtClean="0"/>
              <a:t>Don’t consider </a:t>
            </a:r>
            <a:r>
              <a:rPr lang="en-US" altLang="zh-TW" sz="1600" dirty="0"/>
              <a:t>the number </a:t>
            </a:r>
            <a:r>
              <a:rPr lang="en-US" altLang="zh-TW" sz="1600" dirty="0" smtClean="0"/>
              <a:t>of times </a:t>
            </a:r>
            <a:r>
              <a:rPr lang="en-US" altLang="zh-TW" sz="1600" dirty="0"/>
              <a:t>a tag intervenes in labeling a </a:t>
            </a:r>
            <a:r>
              <a:rPr lang="en-US" altLang="zh-TW" sz="1600" dirty="0" smtClean="0"/>
              <a:t>resource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 smtClean="0"/>
              <a:t>Don’t </a:t>
            </a:r>
            <a:r>
              <a:rPr lang="en-US" altLang="zh-TW" sz="1600" dirty="0"/>
              <a:t>distinguish between tags that </a:t>
            </a:r>
            <a:r>
              <a:rPr lang="en-US" altLang="zh-TW" sz="1600" dirty="0" smtClean="0"/>
              <a:t>have labeled </a:t>
            </a:r>
            <a:r>
              <a:rPr lang="en-US" altLang="zh-TW" sz="1600" dirty="0"/>
              <a:t>exactly the same resource</a:t>
            </a:r>
            <a:endParaRPr lang="zh-TW" altLang="en-US" sz="1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33" y="1644191"/>
            <a:ext cx="387667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59379" y="4626758"/>
                <a:ext cx="4029886" cy="731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)|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|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)|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),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79" y="4626758"/>
                <a:ext cx="4029886" cy="731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59379" y="4100714"/>
                <a:ext cx="2324482" cy="508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       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1       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79" y="4100714"/>
                <a:ext cx="2324482" cy="508537"/>
              </a:xfrm>
              <a:prstGeom prst="rect">
                <a:avLst/>
              </a:prstGeom>
              <a:blipFill rotWithShape="1">
                <a:blip r:embed="rId4"/>
                <a:stretch>
                  <a:fillRect t="-157831" b="-2325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211578" y="1409047"/>
                <a:ext cx="4347857" cy="722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𝑈𝑛𝑖𝑣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𝑃𝑟𝑜𝐵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0.8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1∗2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𝑈𝑛𝑖𝑣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),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𝑃𝑟𝑜𝐵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578" y="1409047"/>
                <a:ext cx="4347857" cy="7223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230099" y="2273143"/>
                <a:ext cx="4708533" cy="721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𝑆𝑡𝑢𝑑𝐴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𝑆𝑡𝑢𝑑𝐵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0.8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1∗1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𝑆𝑡𝑢𝑑𝐴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),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𝑆𝑡𝑢𝑑𝐵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099" y="2273143"/>
                <a:ext cx="4708533" cy="7219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251741" y="2841183"/>
                <a:ext cx="15211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TW" sz="1400" b="0" i="1" smtClean="0">
                          <a:latin typeface="Cambria Math"/>
                        </a:rPr>
                        <m:t>(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𝑆𝑡𝑢𝑑𝐴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,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𝑈𝑛𝑖𝑣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741" y="2841183"/>
                <a:ext cx="1521186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223514" y="3230652"/>
                <a:ext cx="4785476" cy="722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𝑃𝑟𝑜𝑓𝐴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𝑃𝑟𝑜𝑓𝐵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0.8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1∗2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𝑃𝑟𝑜𝑓𝐴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),</m:t>
                              </m:r>
                              <m:sSub>
                                <m:sSubPr>
                                  <m:ctrlP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𝑃𝑟𝑜𝑓𝐵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))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514" y="3230652"/>
                <a:ext cx="4785476" cy="7223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236778" y="4100714"/>
                <a:ext cx="17542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𝑈𝑛𝑖𝑣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𝑈𝑛𝑖𝑣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778" y="4100714"/>
                <a:ext cx="1754263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47283" y="4100714"/>
                <a:ext cx="1864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𝑈𝑛𝑖𝑣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𝑆𝑡𝑢𝑑𝐵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283" y="4100714"/>
                <a:ext cx="186442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4069186" y="4854254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(4)</a:t>
            </a:r>
            <a:endParaRPr lang="zh-TW" alt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089875" y="4647433"/>
                <a:ext cx="23984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𝑈𝑛𝑖𝑣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𝑃𝑟𝑜𝐵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=0.128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875" y="4647433"/>
                <a:ext cx="2398412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95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13" grpId="0"/>
      <p:bldP spid="14" grpId="0"/>
      <p:bldP spid="15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Novel Similarity Metric(1/2)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295400"/>
                <a:ext cx="7772400" cy="5157936"/>
              </a:xfrm>
            </p:spPr>
            <p:txBody>
              <a:bodyPr/>
              <a:lstStyle/>
              <a:p>
                <a:r>
                  <a:rPr lang="en-US" altLang="zh-TW" sz="2000" b="1" dirty="0" smtClean="0"/>
                  <a:t>Mutual reinforcement factor </a:t>
                </a:r>
                <a14:m>
                  <m:oMath xmlns:m="http://schemas.openxmlformats.org/officeDocument/2006/math">
                    <m:r>
                      <a:rPr lang="en-US" altLang="zh-TW" sz="2000" b="0" i="0" smtClean="0">
                        <a:latin typeface="Cambria Math"/>
                      </a:rPr>
                      <m:t>(</m:t>
                    </m:r>
                    <m:r>
                      <a:rPr lang="zh-TW" altLang="en-US" sz="2000" b="1" i="1" smtClean="0">
                        <a:latin typeface="Cambria Math"/>
                      </a:rPr>
                      <m:t>𝝍</m:t>
                    </m:r>
                    <m:r>
                      <a:rPr lang="en-US" altLang="zh-TW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TW" sz="2000" dirty="0" smtClean="0"/>
              </a:p>
              <a:p>
                <a:pPr lvl="1"/>
                <a:r>
                  <a:rPr lang="en-US" altLang="zh-TW" sz="1600" dirty="0" smtClean="0"/>
                  <a:t>To </a:t>
                </a:r>
                <a:r>
                  <a:rPr lang="en-US" altLang="zh-TW" sz="1600" dirty="0"/>
                  <a:t>give more relevance to </a:t>
                </a:r>
                <a:r>
                  <a:rPr lang="en-US" altLang="zh-TW" sz="1600" dirty="0" smtClean="0"/>
                  <a:t>tags that </a:t>
                </a:r>
                <a:r>
                  <a:rPr lang="en-US" altLang="zh-TW" sz="1600" dirty="0"/>
                  <a:t>labeled the very same resources, with respect to </a:t>
                </a:r>
                <a:r>
                  <a:rPr lang="en-US" altLang="zh-TW" sz="1600" dirty="0" smtClean="0"/>
                  <a:t>those that </a:t>
                </a:r>
                <a:r>
                  <a:rPr lang="en-US" altLang="zh-TW" sz="1600" dirty="0"/>
                  <a:t>labeled related (but not the very same) resources</a:t>
                </a:r>
                <a:r>
                  <a:rPr lang="en-US" altLang="zh-TW" sz="1600" dirty="0" smtClean="0"/>
                  <a:t>.</a:t>
                </a:r>
              </a:p>
              <a:p>
                <a:pPr lvl="1"/>
                <a:endParaRPr lang="en-US" altLang="zh-TW" sz="1600" dirty="0"/>
              </a:p>
              <a:p>
                <a:pPr lvl="1"/>
                <a:endParaRPr lang="en-US" altLang="zh-TW" sz="1600" dirty="0" smtClean="0"/>
              </a:p>
              <a:p>
                <a:pPr lvl="1"/>
                <a:endParaRPr lang="en-US" altLang="zh-TW" sz="1600" dirty="0"/>
              </a:p>
              <a:p>
                <a:pPr lvl="1"/>
                <a:endParaRPr lang="en-US" altLang="zh-TW" sz="1600" dirty="0" smtClean="0"/>
              </a:p>
              <a:p>
                <a:pPr lvl="1"/>
                <a:endParaRPr lang="en-US" altLang="zh-TW" sz="1600" dirty="0"/>
              </a:p>
              <a:p>
                <a:pPr lvl="1"/>
                <a:endParaRPr lang="en-US" altLang="zh-TW" sz="1600" dirty="0" smtClean="0"/>
              </a:p>
              <a:p>
                <a:pPr lvl="1"/>
                <a:endParaRPr lang="en-US" altLang="zh-TW" sz="1600" dirty="0"/>
              </a:p>
              <a:p>
                <a:pPr lvl="1"/>
                <a:endParaRPr lang="en-US" altLang="zh-TW" sz="1600" dirty="0" smtClean="0"/>
              </a:p>
              <a:p>
                <a:pPr lvl="1"/>
                <a:endParaRPr lang="en-US" altLang="zh-TW" sz="1600" dirty="0"/>
              </a:p>
              <a:p>
                <a:pPr lvl="1"/>
                <a:endParaRPr lang="en-US" altLang="zh-TW" sz="1600" dirty="0" smtClean="0"/>
              </a:p>
              <a:p>
                <a:pPr lvl="1"/>
                <a:endParaRPr lang="en-US" altLang="zh-TW" sz="1600" dirty="0"/>
              </a:p>
              <a:p>
                <a:pPr lvl="1"/>
                <a:endParaRPr lang="en-US" altLang="zh-TW" sz="1600" dirty="0" smtClean="0"/>
              </a:p>
              <a:p>
                <a:pPr lvl="1">
                  <a:buFont typeface="Wingdings" pitchFamily="2" charset="2"/>
                  <a:buChar char="l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1600" i="1" smtClean="0">
                        <a:latin typeface="Cambria Math"/>
                        <a:ea typeface="Cambria Math"/>
                      </a:rPr>
                      <m:t>Ψ</m:t>
                    </m:r>
                  </m:oMath>
                </a14:m>
                <a:r>
                  <a:rPr lang="zh-TW" altLang="en-US" sz="1600" dirty="0" smtClean="0"/>
                  <a:t> </a:t>
                </a:r>
                <a:r>
                  <a:rPr lang="en-US" altLang="zh-TW" sz="1600" dirty="0" smtClean="0"/>
                  <a:t>is equal to 1 if </a:t>
                </a:r>
                <a14:m>
                  <m:oMath xmlns:m="http://schemas.openxmlformats.org/officeDocument/2006/math">
                    <m:r>
                      <a:rPr lang="en-US" altLang="zh-TW" sz="1600" b="0" i="1" smtClean="0">
                        <a:latin typeface="Cambria Math"/>
                      </a:rPr>
                      <m:t>𝑖</m:t>
                    </m:r>
                    <m:r>
                      <a:rPr lang="en-US" altLang="zh-TW" sz="1600" b="0" i="1" smtClean="0">
                        <a:latin typeface="Cambria Math"/>
                      </a:rPr>
                      <m:t>=</m:t>
                    </m:r>
                    <m:r>
                      <a:rPr lang="en-US" altLang="zh-TW" sz="1600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altLang="zh-TW" sz="1600" dirty="0" smtClean="0"/>
                  <a:t>, while it is equal to </a:t>
                </a:r>
                <a14:m>
                  <m:oMath xmlns:m="http://schemas.openxmlformats.org/officeDocument/2006/math">
                    <m:r>
                      <a:rPr lang="zh-TW" altLang="en-US" sz="1600" i="1" smtClean="0">
                        <a:latin typeface="Cambria Math"/>
                      </a:rPr>
                      <m:t>𝜓</m:t>
                    </m:r>
                  </m:oMath>
                </a14:m>
                <a:r>
                  <a:rPr lang="zh-TW" altLang="en-US" sz="1600" dirty="0" smtClean="0"/>
                  <a:t> </a:t>
                </a:r>
                <a:r>
                  <a:rPr lang="en-US" altLang="zh-TW" sz="1600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zh-TW" sz="1600" b="0" i="1" smtClean="0">
                        <a:latin typeface="Cambria Math"/>
                      </a:rPr>
                      <m:t>𝑖</m:t>
                    </m:r>
                    <m:r>
                      <a:rPr lang="en-US" altLang="zh-TW" sz="1600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zh-TW" sz="1600" b="0" i="1" smtClean="0">
                        <a:latin typeface="Cambria Math"/>
                        <a:ea typeface="Cambria Math"/>
                      </a:rPr>
                      <m:t>𝑗</m:t>
                    </m:r>
                  </m:oMath>
                </a14:m>
                <a:r>
                  <a:rPr lang="en-US" altLang="zh-TW" sz="1600" dirty="0" smtClean="0"/>
                  <a:t>.</a:t>
                </a:r>
                <a:endParaRPr lang="zh-TW" altLang="en-US" sz="16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295400"/>
                <a:ext cx="7772400" cy="5157936"/>
              </a:xfrm>
              <a:blipFill rotWithShape="1">
                <a:blip r:embed="rId3"/>
                <a:stretch>
                  <a:fillRect t="-5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12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06538" y="2417802"/>
                <a:ext cx="33052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1600" b="0" i="1" smtClean="0">
                        <a:latin typeface="Cambria Math"/>
                      </a:rPr>
                      <m:t>𝑠</m:t>
                    </m:r>
                    <m:sSup>
                      <m:sSupPr>
                        <m:ctrlPr>
                          <a:rPr lang="en-US" altLang="zh-TW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altLang="zh-TW" sz="16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en-US" altLang="zh-TW" sz="1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en-US" altLang="zh-TW" sz="16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16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altLang="zh-TW" sz="1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TW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1600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zh-TW" sz="1600" b="0" i="1" smtClean="0">
                            <a:latin typeface="Cambria Math"/>
                          </a:rPr>
                          <m:t>𝑎𝑏</m:t>
                        </m:r>
                      </m:sub>
                    </m:sSub>
                  </m:oMath>
                </a14:m>
                <a:r>
                  <a:rPr lang="zh-TW" altLang="en-US" sz="1600" dirty="0" smtClean="0"/>
                  <a:t>   </a:t>
                </a:r>
                <a14:m>
                  <m:oMath xmlns:m="http://schemas.openxmlformats.org/officeDocument/2006/math">
                    <m:r>
                      <a:rPr lang="en-US" altLang="zh-TW" sz="1600" i="1">
                        <a:latin typeface="Cambria Math"/>
                      </a:rPr>
                      <m:t>𝑠</m:t>
                    </m:r>
                    <m:sSup>
                      <m:sSupPr>
                        <m:ctrlPr>
                          <a:rPr lang="en-US" altLang="zh-TW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altLang="zh-TW" sz="1600" i="1">
                            <a:latin typeface="Cambria Math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en-US" altLang="zh-TW" sz="1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sz="1600" i="1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en-US" altLang="zh-TW" sz="16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6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sz="16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e>
                    </m:d>
                    <m:r>
                      <a:rPr lang="en-US" altLang="zh-TW" sz="16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TW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16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zh-TW" sz="1600" i="1">
                            <a:latin typeface="Cambria Math"/>
                          </a:rPr>
                          <m:t>𝑎𝑏</m:t>
                        </m:r>
                      </m:sub>
                    </m:sSub>
                  </m:oMath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538" y="2417802"/>
                <a:ext cx="3305200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382941" y="2899859"/>
                <a:ext cx="3778662" cy="1297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𝑠</m:t>
                      </m:r>
                      <m:sSup>
                        <m:sSup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16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600" b="0" i="1" smtClean="0">
                              <a:latin typeface="Cambria Math"/>
                            </a:rPr>
                            <m:t>𝑆</m:t>
                          </m:r>
                          <m:sSup>
                            <m:sSup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altLang="zh-TW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𝑆</m:t>
                              </m:r>
                              <m:sSup>
                                <m:sSupPr>
                                  <m:ctrlPr>
                                    <a:rPr lang="en-US" altLang="zh-TW" sz="1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sSup>
                                <m:sSupPr>
                                  <m:ctrlP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zh-TW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i="1">
                          <a:latin typeface="Cambria Math"/>
                        </a:rPr>
                        <m:t>𝑠</m:t>
                      </m:r>
                      <m:sSup>
                        <m:sSupPr>
                          <m:ctrlPr>
                            <a:rPr lang="en-US" altLang="zh-TW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16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n-US" altLang="zh-TW" sz="1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altLang="zh-TW" sz="16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US" altLang="zh-TW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600" i="1">
                              <a:latin typeface="Cambria Math"/>
                            </a:rPr>
                            <m:t>𝑆</m:t>
                          </m:r>
                          <m:sSup>
                            <m:sSup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altLang="zh-TW" sz="16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altLang="zh-TW" sz="16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altLang="zh-TW" sz="16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TW" sz="16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i="1">
                                  <a:latin typeface="Cambria Math"/>
                                </a:rPr>
                                <m:t>𝑆</m:t>
                              </m:r>
                              <m:sSup>
                                <m:sSupPr>
                                  <m:ctrlPr>
                                    <a:rPr lang="en-US" altLang="zh-TW" sz="1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1600" i="1"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altLang="zh-TW" sz="16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zh-TW" sz="16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altLang="zh-TW" sz="16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zh-TW" sz="16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altLang="zh-TW" sz="1600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  <m:r>
                            <a:rPr lang="en-US" altLang="zh-TW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sSup>
                                <m:sSupPr>
                                  <m:ctrlPr>
                                    <a:rPr lang="en-US" altLang="zh-TW" sz="16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1600" i="1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16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zh-TW" sz="1600" i="1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16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zh-TW" sz="1600" i="1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sub>
                              </m:sSub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941" y="2899859"/>
                <a:ext cx="3778662" cy="12974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259631" y="4202223"/>
                <a:ext cx="4567789" cy="1492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𝑆</m:t>
                      </m:r>
                      <m:sSup>
                        <m:sSup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altLang="zh-TW" sz="16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sup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𝑇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𝑎𝑖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600" b="0" i="1" smtClean="0">
                                  <a:latin typeface="Cambria Math"/>
                                  <a:ea typeface="Cambria Math"/>
                                </a:rPr>
                                <m:t>Ψ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sSup>
                            <m:sSupPr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)∙</m:t>
                          </m:r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𝑏𝑗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zh-TW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i="1">
                          <a:latin typeface="Cambria Math"/>
                        </a:rPr>
                        <m:t>𝑆</m:t>
                      </m:r>
                      <m:sSup>
                        <m:sSupPr>
                          <m:ctrlPr>
                            <a:rPr lang="en-US" altLang="zh-TW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16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n-US" altLang="zh-TW" sz="1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altLang="zh-TW" sz="16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US" altLang="zh-TW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600" i="1">
                              <a:latin typeface="Cambria Math"/>
                            </a:rPr>
                            <m:t>𝑖</m:t>
                          </m:r>
                          <m:r>
                            <a:rPr lang="en-US" altLang="zh-TW" sz="16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600" i="1">
                              <a:latin typeface="Cambria Math"/>
                            </a:rPr>
                            <m:t>𝑗</m:t>
                          </m:r>
                          <m:r>
                            <a:rPr lang="en-US" altLang="zh-TW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sup>
                        <m:e>
                          <m:r>
                            <a:rPr lang="en-US" altLang="zh-TW" sz="1600" i="1">
                              <a:latin typeface="Cambria Math"/>
                            </a:rPr>
                            <m:t>𝑇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𝑖𝑎</m:t>
                              </m:r>
                            </m:sub>
                          </m:sSub>
                          <m:r>
                            <a:rPr lang="en-US" altLang="zh-TW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600" i="1">
                                  <a:latin typeface="Cambria Math"/>
                                  <a:ea typeface="Cambria Math"/>
                                </a:rPr>
                                <m:t>Ψ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altLang="zh-TW" sz="1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altLang="zh-TW" sz="1600" i="1">
                              <a:latin typeface="Cambria Math"/>
                              <a:ea typeface="Cambria Math"/>
                            </a:rPr>
                            <m:t>𝑠</m:t>
                          </m:r>
                          <m:sSup>
                            <m:sSupPr>
                              <m:ctrlP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zh-TW" sz="1600" i="1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600" i="1">
                              <a:latin typeface="Cambria Math"/>
                              <a:ea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sz="1600" i="1">
                              <a:latin typeface="Cambria Math"/>
                              <a:ea typeface="Cambria Math"/>
                            </a:rPr>
                            <m:t>)∙</m:t>
                          </m:r>
                          <m:r>
                            <a:rPr lang="en-US" altLang="zh-TW" sz="1600" i="1">
                              <a:latin typeface="Cambria Math"/>
                              <a:ea typeface="Cambria Math"/>
                            </a:rPr>
                            <m:t>𝑇</m:t>
                          </m:r>
                          <m:sSub>
                            <m:sSubPr>
                              <m:ctrlP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𝑗𝑏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1" y="4202223"/>
                <a:ext cx="4567789" cy="14924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4843846" y="2448579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(5)</a:t>
            </a:r>
            <a:endParaRPr lang="zh-TW" altLang="en-US" sz="1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230490" y="3140968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(6)</a:t>
            </a:r>
            <a:endParaRPr lang="zh-TW" altLang="en-US" sz="12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230490" y="3789040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(7)</a:t>
            </a:r>
            <a:endParaRPr lang="zh-TW" altLang="en-US" sz="12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27421" y="4509120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(8)</a:t>
            </a:r>
            <a:endParaRPr lang="zh-TW" altLang="en-US" sz="12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827421" y="5157192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(9)</a:t>
            </a:r>
            <a:endParaRPr lang="zh-TW" altLang="en-US" sz="1200" dirty="0"/>
          </a:p>
        </p:txBody>
      </p:sp>
      <p:sp>
        <p:nvSpPr>
          <p:cNvPr id="8" name="橢圓 7"/>
          <p:cNvSpPr/>
          <p:nvPr/>
        </p:nvSpPr>
        <p:spPr bwMode="auto">
          <a:xfrm>
            <a:off x="3543525" y="4437112"/>
            <a:ext cx="380403" cy="349007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橢圓 15"/>
          <p:cNvSpPr/>
          <p:nvPr/>
        </p:nvSpPr>
        <p:spPr bwMode="auto">
          <a:xfrm>
            <a:off x="3554337" y="5121187"/>
            <a:ext cx="380403" cy="349007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620312" y="2387024"/>
            <a:ext cx="182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Cosine similarity</a:t>
            </a:r>
            <a:endParaRPr lang="zh-TW" altLang="en-US" dirty="0"/>
          </a:p>
        </p:txBody>
      </p:sp>
      <p:sp>
        <p:nvSpPr>
          <p:cNvPr id="10" name="向右箭號 9"/>
          <p:cNvSpPr/>
          <p:nvPr/>
        </p:nvSpPr>
        <p:spPr bwMode="auto">
          <a:xfrm>
            <a:off x="5364088" y="2494746"/>
            <a:ext cx="253046" cy="15388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6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4" grpId="0"/>
      <p:bldP spid="15" grpId="0"/>
      <p:bldP spid="8" grpId="0" animBg="1"/>
      <p:bldP spid="16" grpId="0" animBg="1"/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Novel Similarity </a:t>
            </a:r>
            <a:r>
              <a:rPr lang="en-US" altLang="zh-TW" dirty="0" smtClean="0"/>
              <a:t>Metric(2/2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45882" y="3023083"/>
            <a:ext cx="63847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TR = </a:t>
            </a:r>
            <a:endParaRPr lang="zh-TW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720647" y="1908752"/>
                <a:ext cx="3047373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𝑠</m:t>
                      </m:r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h𝑢𝑚𝑎𝑛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𝑖𝑛𝑡𝑒𝑟𝑓𝑎𝑐𝑒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47" y="1908752"/>
                <a:ext cx="3047373" cy="53732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419872" y="1393031"/>
                <a:ext cx="5552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l"/>
                </a:pPr>
                <a:r>
                  <a:rPr lang="en-US" altLang="zh-TW" sz="1600" b="0" dirty="0" smtClean="0"/>
                  <a:t>How to compute the similarity of </a:t>
                </a:r>
                <a14:m>
                  <m:oMath xmlns:m="http://schemas.openxmlformats.org/officeDocument/2006/math">
                    <m:r>
                      <a:rPr lang="en-US" altLang="zh-TW" sz="1600" b="0" i="1" smtClean="0">
                        <a:latin typeface="Cambria Math"/>
                      </a:rPr>
                      <m:t>𝑠</m:t>
                    </m:r>
                    <m:sSup>
                      <m:sSupPr>
                        <m:ctrlPr>
                          <a:rPr lang="en-US" altLang="zh-TW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altLang="zh-TW" sz="16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altLang="zh-TW" sz="1600" b="0" i="1" smtClean="0">
                        <a:latin typeface="Cambria Math"/>
                      </a:rPr>
                      <m:t>(</m:t>
                    </m:r>
                    <m:r>
                      <a:rPr lang="en-US" altLang="zh-TW" sz="1600" b="0" i="1" smtClean="0">
                        <a:latin typeface="Cambria Math"/>
                      </a:rPr>
                      <m:t>h𝑢𝑚𝑎𝑛</m:t>
                    </m:r>
                    <m:r>
                      <a:rPr lang="en-US" altLang="zh-TW" sz="1600" b="0" i="1" smtClean="0">
                        <a:latin typeface="Cambria Math"/>
                      </a:rPr>
                      <m:t>,</m:t>
                    </m:r>
                    <m:r>
                      <a:rPr lang="en-US" altLang="zh-TW" sz="1600" b="0" i="1" smtClean="0">
                        <a:latin typeface="Cambria Math"/>
                      </a:rPr>
                      <m:t>𝑖𝑛𝑡𝑒𝑟𝑓𝑎𝑐𝑒</m:t>
                    </m:r>
                    <m:r>
                      <a:rPr lang="en-US" altLang="zh-TW" sz="1600" b="0" i="1" smtClean="0">
                        <a:latin typeface="Cambria Math"/>
                      </a:rPr>
                      <m:t>)</m:t>
                    </m:r>
                  </m:oMath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393031"/>
                <a:ext cx="5552930" cy="338554"/>
              </a:xfrm>
              <a:prstGeom prst="rect">
                <a:avLst/>
              </a:prstGeom>
              <a:blipFill rotWithShape="1">
                <a:blip r:embed="rId3"/>
                <a:stretch>
                  <a:fillRect l="-329" t="-5455" b="-236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665376" y="2565894"/>
                <a:ext cx="4064318" cy="624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𝑠</m:t>
                      </m:r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h𝑢𝑚𝑎𝑛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𝑖𝑛𝑡𝑒𝑟𝑓𝑎𝑐𝑒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i="1">
                              <a:latin typeface="Cambria Math"/>
                            </a:rPr>
                            <m:t>𝑆</m:t>
                          </m:r>
                          <m:sSup>
                            <m:sSupPr>
                              <m:ctrlPr>
                                <a:rPr lang="en-US" altLang="zh-TW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TW" sz="1400" i="1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altLang="zh-TW" sz="1400" i="1">
                              <a:latin typeface="Cambria Math"/>
                            </a:rPr>
                            <m:t>(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altLang="zh-TW" sz="14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TW" sz="1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i="1">
                                  <a:latin typeface="Cambria Math"/>
                                </a:rPr>
                                <m:t>𝑆</m:t>
                              </m:r>
                              <m:sSup>
                                <m:sSupPr>
                                  <m:ctrlPr>
                                    <a:rPr lang="en-US" altLang="zh-TW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400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altLang="zh-TW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altLang="zh-TW" sz="1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altLang="zh-TW" sz="1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altLang="zh-TW" sz="1400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altLang="zh-TW" sz="14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sSup>
                                <m:sSupPr>
                                  <m:ctrlPr>
                                    <a:rPr lang="en-US" altLang="zh-TW" sz="1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400" i="1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altLang="zh-TW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altLang="zh-TW" sz="14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altLang="zh-TW" sz="14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altLang="zh-TW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376" y="2565894"/>
                <a:ext cx="4064318" cy="6249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44" y="1700808"/>
            <a:ext cx="245069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8"/>
          <p:cNvSpPr/>
          <p:nvPr/>
        </p:nvSpPr>
        <p:spPr bwMode="auto">
          <a:xfrm>
            <a:off x="856768" y="1974834"/>
            <a:ext cx="2195693" cy="47124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687147" y="3374653"/>
                <a:ext cx="5265416" cy="410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𝑆𝑇</m:t>
                        </m:r>
                      </m:e>
                      <m:sup>
                        <m:r>
                          <a:rPr lang="en-US" altLang="zh-TW" sz="14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h</m:t>
                        </m:r>
                        <m:r>
                          <a:rPr lang="en-US" altLang="zh-TW" sz="1400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altLang="zh-TW" sz="1400" b="0" i="1" smtClean="0">
                        <a:latin typeface="Cambria Math"/>
                      </a:rPr>
                      <m:t>=</m:t>
                    </m:r>
                    <m:r>
                      <a:rPr lang="en-US" altLang="zh-TW" sz="1400" b="0" i="0" smtClean="0">
                        <a:latin typeface="Cambria Math"/>
                      </a:rPr>
                      <m:t>1+0+0.6∗</m:t>
                    </m:r>
                    <m:f>
                      <m:f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1400" b="0" i="1" smtClean="0">
                                <a:latin typeface="Cambria Math"/>
                              </a:rPr>
                              <m:t>12</m:t>
                            </m:r>
                          </m:e>
                        </m:rad>
                      </m:den>
                    </m:f>
                    <m:r>
                      <a:rPr lang="en-US" altLang="zh-TW" sz="1400" b="0" i="1" smtClean="0">
                        <a:latin typeface="Cambria Math"/>
                      </a:rPr>
                      <m:t>+0+0.6∗</m:t>
                    </m:r>
                    <m:f>
                      <m:f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1400" b="0" i="1" smtClean="0">
                                <a:latin typeface="Cambria Math"/>
                              </a:rPr>
                              <m:t>18</m:t>
                            </m:r>
                          </m:e>
                        </m:rad>
                      </m:den>
                    </m:f>
                    <m:r>
                      <a:rPr lang="en-US" altLang="zh-TW" sz="1400" b="0" i="1" smtClean="0">
                        <a:latin typeface="Cambria Math"/>
                      </a:rPr>
                      <m:t>+0+0.6∗</m:t>
                    </m:r>
                    <m:f>
                      <m:f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24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sz="1400" dirty="0" smtClean="0"/>
                  <a:t>=1.438</a:t>
                </a:r>
                <a:endParaRPr lang="zh-TW" altLang="en-US" sz="1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147" y="3374653"/>
                <a:ext cx="5265416" cy="41088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35131" y="4941168"/>
                <a:ext cx="3392147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200" i="1">
                          <a:latin typeface="Cambria Math"/>
                        </a:rPr>
                        <m:t>𝑆</m:t>
                      </m:r>
                      <m:sSup>
                        <m:sSupPr>
                          <m:ctrlPr>
                            <a:rPr lang="en-US" altLang="zh-TW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200" i="1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altLang="zh-TW" sz="12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n-US" altLang="zh-TW" sz="12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altLang="zh-TW" sz="12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US" altLang="zh-TW" sz="12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12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200" i="1">
                              <a:latin typeface="Cambria Math"/>
                            </a:rPr>
                            <m:t>𝑖</m:t>
                          </m:r>
                          <m:r>
                            <a:rPr lang="en-US" altLang="zh-TW" sz="12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200" i="1">
                              <a:latin typeface="Cambria Math"/>
                            </a:rPr>
                            <m:t>𝑗</m:t>
                          </m:r>
                          <m:r>
                            <a:rPr lang="en-US" altLang="zh-TW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TW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12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sup>
                        <m:e>
                          <m:r>
                            <a:rPr lang="en-US" altLang="zh-TW" sz="1200" i="1">
                              <a:latin typeface="Cambria Math"/>
                            </a:rPr>
                            <m:t>𝑇</m:t>
                          </m:r>
                          <m:sSub>
                            <m:sSubPr>
                              <m:ctrlPr>
                                <a:rPr lang="en-US" altLang="zh-TW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sz="1200" i="1">
                                  <a:latin typeface="Cambria Math"/>
                                </a:rPr>
                                <m:t>𝑎𝑖</m:t>
                              </m:r>
                            </m:sub>
                          </m:sSub>
                          <m:r>
                            <a:rPr lang="en-US" altLang="zh-TW" sz="12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i="1">
                                  <a:latin typeface="Cambria Math"/>
                                  <a:ea typeface="Cambria Math"/>
                                </a:rPr>
                                <m:t>Ψ</m:t>
                              </m:r>
                            </m:e>
                            <m:sub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altLang="zh-TW" sz="12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altLang="zh-TW" sz="1200" i="1">
                              <a:latin typeface="Cambria Math"/>
                              <a:ea typeface="Cambria Math"/>
                            </a:rPr>
                            <m:t>𝑠</m:t>
                          </m:r>
                          <m:sSup>
                            <m:sSupPr>
                              <m:ctrlP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zh-TW" sz="1200" i="1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200" i="1">
                              <a:latin typeface="Cambria Math"/>
                              <a:ea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sz="1200" i="1">
                              <a:latin typeface="Cambria Math"/>
                              <a:ea typeface="Cambria Math"/>
                            </a:rPr>
                            <m:t>)∙</m:t>
                          </m:r>
                          <m:r>
                            <a:rPr lang="en-US" altLang="zh-TW" sz="1200" i="1">
                              <a:latin typeface="Cambria Math"/>
                              <a:ea typeface="Cambria Math"/>
                            </a:rPr>
                            <m:t>𝑇</m:t>
                          </m:r>
                          <m:sSub>
                            <m:sSubPr>
                              <m:ctrlP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TW" sz="1200" i="1">
                                  <a:latin typeface="Cambria Math"/>
                                  <a:ea typeface="Cambria Math"/>
                                </a:rPr>
                                <m:t>𝑏𝑗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zh-TW" sz="12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1" y="4941168"/>
                <a:ext cx="3392147" cy="61734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665376" y="4005064"/>
                <a:ext cx="4138249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h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400" b="0" i="0" smtClean="0">
                          <a:latin typeface="Cambria Math"/>
                        </a:rPr>
                        <m:t>1+0.6∗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18</m:t>
                              </m:r>
                            </m:e>
                          </m:rad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+0.6∗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18</m:t>
                              </m:r>
                            </m:e>
                          </m:rad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+1=2.288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376" y="4005064"/>
                <a:ext cx="4138249" cy="53732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665375" y="4653135"/>
                <a:ext cx="4056944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400" b="0" i="0" smtClean="0">
                          <a:latin typeface="Cambria Math"/>
                        </a:rPr>
                        <m:t>1+0.6∗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+0.6∗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+1=2.348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375" y="4653135"/>
                <a:ext cx="4056944" cy="53732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710580" y="5373216"/>
                <a:ext cx="4742709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i="1" smtClean="0">
                          <a:latin typeface="Cambria Math"/>
                        </a:rPr>
                        <m:t>𝑠</m:t>
                      </m:r>
                      <m:sSup>
                        <m:sSupPr>
                          <m:ctrlPr>
                            <a:rPr lang="en-US" altLang="zh-TW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TW" sz="1400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1400" i="1">
                              <a:latin typeface="Cambria Math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altLang="zh-TW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i="1">
                              <a:latin typeface="Cambria Math"/>
                            </a:rPr>
                            <m:t>h𝑢𝑚𝑎𝑛</m:t>
                          </m:r>
                          <m:r>
                            <a:rPr lang="en-US" altLang="zh-TW" sz="14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i="1">
                              <a:latin typeface="Cambria Math"/>
                            </a:rPr>
                            <m:t>𝑖𝑛𝑡𝑒𝑟𝑓𝑎𝑐𝑒</m:t>
                          </m:r>
                        </m:e>
                      </m:d>
                      <m:r>
                        <a:rPr lang="en-US" altLang="zh-TW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1.438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2.288</m:t>
                              </m:r>
                            </m:e>
                          </m:rad>
                          <m:r>
                            <a:rPr lang="en-US" altLang="zh-TW" sz="14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altLang="zh-TW" sz="140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2.348</m:t>
                              </m:r>
                            </m:e>
                          </m:rad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</a:rPr>
                            <m:t>1.438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</a:rPr>
                            <m:t>2.318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</a:rPr>
                        <m:t>=0.62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580" y="5373216"/>
                <a:ext cx="4742709" cy="53732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80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4" grpId="0"/>
      <p:bldP spid="18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Tag </a:t>
            </a:r>
            <a:r>
              <a:rPr lang="en-US" altLang="zh-TW" dirty="0" smtClean="0"/>
              <a:t>expansion(1/2)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Key to </a:t>
            </a:r>
            <a:r>
              <a:rPr lang="en-US" altLang="zh-TW" sz="2000" dirty="0" smtClean="0"/>
              <a:t>their </a:t>
            </a:r>
            <a:r>
              <a:rPr lang="en-US" altLang="zh-TW" sz="2000" dirty="0"/>
              <a:t>approach is the use of the previously </a:t>
            </a:r>
            <a:r>
              <a:rPr lang="en-US" altLang="zh-TW" sz="2000" dirty="0" smtClean="0"/>
              <a:t>computed tag </a:t>
            </a:r>
            <a:r>
              <a:rPr lang="en-US" altLang="zh-TW" sz="2000" dirty="0"/>
              <a:t>similarities to automatically expand the tag set </a:t>
            </a:r>
            <a:r>
              <a:rPr lang="en-US" altLang="zh-TW" sz="2000" dirty="0" smtClean="0"/>
              <a:t>chosen by </a:t>
            </a:r>
            <a:r>
              <a:rPr lang="en-US" altLang="zh-TW" sz="2000" dirty="0"/>
              <a:t>the </a:t>
            </a:r>
            <a:r>
              <a:rPr lang="en-US" altLang="zh-TW" sz="2000" dirty="0" smtClean="0"/>
              <a:t>user.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14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115616" y="2492896"/>
                <a:ext cx="2820196" cy="746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𝑆𝐶</m:t>
                      </m:r>
                      <m:d>
                        <m:d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𝑡𝑆𝑒𝑡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𝑡𝑆𝑒𝑡</m:t>
                          </m:r>
                        </m:sub>
                        <m:sup/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𝑠𝑐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492896"/>
                <a:ext cx="2820196" cy="7467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157950" y="3272528"/>
                <a:ext cx="4267771" cy="540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𝑡𝑆𝑒𝑡</m:t>
                    </m:r>
                    <m:r>
                      <a:rPr lang="en-US" altLang="zh-TW" sz="1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1400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1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1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1400" dirty="0" smtClean="0"/>
                  <a:t> </a:t>
                </a:r>
                <a:r>
                  <a:rPr lang="en-US" altLang="zh-TW" sz="1400" dirty="0" smtClean="0"/>
                  <a:t>is </a:t>
                </a:r>
                <a:r>
                  <a:rPr lang="en-US" altLang="zh-TW" sz="1400" dirty="0"/>
                  <a:t>the set of user-selected </a:t>
                </a:r>
                <a:r>
                  <a:rPr lang="en-US" altLang="zh-TW" sz="1400" dirty="0" smtClean="0"/>
                  <a:t>tags</a:t>
                </a:r>
              </a:p>
              <a:p>
                <a:pPr marL="285750" indent="-28575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TW" altLang="en-US" sz="1400" dirty="0" smtClean="0"/>
                  <a:t> </a:t>
                </a:r>
                <a:r>
                  <a:rPr lang="en-US" altLang="zh-TW" sz="1400" dirty="0" smtClean="0"/>
                  <a:t>is a tag in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𝑡𝑆𝑒𝑡</m:t>
                    </m:r>
                  </m:oMath>
                </a14:m>
                <a:r>
                  <a:rPr lang="en-US" altLang="zh-TW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1400" dirty="0" smtClean="0"/>
                  <a:t> </a:t>
                </a:r>
                <a:r>
                  <a:rPr lang="en-US" altLang="zh-TW" sz="1400" dirty="0" smtClean="0"/>
                  <a:t>a tag not in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𝑡𝑆𝑒𝑡</m:t>
                    </m:r>
                  </m:oMath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950" y="3272528"/>
                <a:ext cx="4267771" cy="540533"/>
              </a:xfrm>
              <a:prstGeom prst="rect">
                <a:avLst/>
              </a:prstGeom>
              <a:blipFill rotWithShape="1">
                <a:blip r:embed="rId3"/>
                <a:stretch>
                  <a:fillRect l="-286" t="-1124" b="-56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111938" y="4657072"/>
                <a:ext cx="4062843" cy="376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𝑠𝑐</m:t>
                      </m:r>
                      <m:d>
                        <m:d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𝑠𝑡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16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TW" sz="16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TW" sz="1600" b="0" i="1" smtClean="0">
                          <a:latin typeface="Cambria Math"/>
                        </a:rPr>
                        <m:t>)</m:t>
                      </m:r>
                      <m:r>
                        <a:rPr lang="en-US" altLang="zh-TW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600" b="0" i="0" smtClean="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𝑐𝑜𝑢𝑛𝑡</m:t>
                          </m:r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)∙</m:t>
                          </m:r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𝐼𝑅𝐹</m:t>
                          </m:r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38" y="4657072"/>
                <a:ext cx="4062843" cy="376000"/>
              </a:xfrm>
              <a:prstGeom prst="rect">
                <a:avLst/>
              </a:prstGeom>
              <a:blipFill rotWithShape="1">
                <a:blip r:embed="rId4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134797" y="5069558"/>
                <a:ext cx="5321072" cy="755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𝑠𝑡</m:t>
                    </m:r>
                    <m:r>
                      <a:rPr lang="en-US" altLang="zh-TW" sz="14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1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TW" sz="1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zh-TW" altLang="en-US" sz="1400" dirty="0" smtClean="0"/>
                  <a:t> </a:t>
                </a:r>
                <a:r>
                  <a:rPr lang="en-US" altLang="zh-TW" sz="1400" dirty="0" smtClean="0"/>
                  <a:t>: the previously computed similarity </a:t>
                </a:r>
              </a:p>
              <a:p>
                <a:pPr marL="285750" indent="-28575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𝑐𝑜𝑢𝑛𝑡</m:t>
                    </m:r>
                    <m:r>
                      <a:rPr lang="en-US" altLang="zh-TW" sz="14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1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zh-TW" altLang="en-US" sz="1400" dirty="0" smtClean="0"/>
                  <a:t> </a:t>
                </a:r>
                <a:r>
                  <a:rPr lang="en-US" altLang="zh-TW" sz="1400" dirty="0"/>
                  <a:t>: the number of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1400" dirty="0" smtClean="0"/>
                  <a:t> </a:t>
                </a:r>
                <a:r>
                  <a:rPr lang="en-US" altLang="zh-TW" sz="1400" dirty="0"/>
                  <a:t>appears in the </a:t>
                </a:r>
                <a:r>
                  <a:rPr lang="en-US" altLang="zh-TW" sz="1400" dirty="0" smtClean="0"/>
                  <a:t>folksonomy</a:t>
                </a:r>
              </a:p>
              <a:p>
                <a:pPr marL="285750" indent="-28575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𝐼𝑅𝐹</m:t>
                    </m:r>
                    <m:r>
                      <a:rPr lang="en-US" altLang="zh-TW" sz="14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TW" sz="1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1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zh-TW" altLang="en-US" sz="1400" dirty="0" smtClean="0"/>
                  <a:t> </a:t>
                </a:r>
                <a:r>
                  <a:rPr lang="en-US" altLang="zh-TW" sz="1400" dirty="0"/>
                  <a:t>: the inverse resource frequency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97" y="5069558"/>
                <a:ext cx="5321072" cy="755976"/>
              </a:xfrm>
              <a:prstGeom prst="rect">
                <a:avLst/>
              </a:prstGeom>
              <a:blipFill rotWithShape="1">
                <a:blip r:embed="rId5"/>
                <a:stretch>
                  <a:fillRect l="-115" t="-1613" b="-64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圓角矩形圖說文字 8"/>
          <p:cNvSpPr/>
          <p:nvPr/>
        </p:nvSpPr>
        <p:spPr bwMode="auto">
          <a:xfrm>
            <a:off x="3569860" y="4077072"/>
            <a:ext cx="1146156" cy="360040"/>
          </a:xfrm>
          <a:prstGeom prst="wedgeRoundRectCallout">
            <a:avLst>
              <a:gd name="adj1" fmla="val -45421"/>
              <a:gd name="adj2" fmla="val 143681"/>
              <a:gd name="adj3" fmla="val 16667"/>
            </a:avLst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Largely used</a:t>
            </a:r>
            <a:endParaRPr kumimoji="0" lang="zh-TW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" name="圓角矩形圖說文字 9"/>
          <p:cNvSpPr/>
          <p:nvPr/>
        </p:nvSpPr>
        <p:spPr bwMode="auto">
          <a:xfrm>
            <a:off x="4927638" y="4077072"/>
            <a:ext cx="1026578" cy="360040"/>
          </a:xfrm>
          <a:prstGeom prst="wedgeRoundRectCallout">
            <a:avLst>
              <a:gd name="adj1" fmla="val -71647"/>
              <a:gd name="adj2" fmla="val 129726"/>
              <a:gd name="adj3" fmla="val 16667"/>
            </a:avLst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1200" b="1" dirty="0">
                <a:solidFill>
                  <a:schemeClr val="bg1"/>
                </a:solidFill>
                <a:latin typeface="Tahoma" pitchFamily="34" charset="0"/>
              </a:rPr>
              <a:t>I</a:t>
            </a:r>
            <a:r>
              <a:rPr lang="en-US" altLang="zh-TW" sz="1200" b="1" dirty="0" smtClean="0">
                <a:solidFill>
                  <a:schemeClr val="bg1"/>
                </a:solidFill>
                <a:latin typeface="Tahoma" pitchFamily="34" charset="0"/>
              </a:rPr>
              <a:t>mportant</a:t>
            </a:r>
            <a:endParaRPr kumimoji="0" lang="zh-TW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067457" y="2727767"/>
            <a:ext cx="47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(10)</a:t>
            </a:r>
            <a:endParaRPr lang="zh-TW" altLang="en-US" sz="1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484216" y="4706572"/>
            <a:ext cx="47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(11)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6985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Tag </a:t>
            </a:r>
            <a:r>
              <a:rPr lang="en-US" altLang="zh-TW" dirty="0" smtClean="0"/>
              <a:t>expansion(2/2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15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83568" y="1556792"/>
                <a:ext cx="35530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Assume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𝑡𝑆𝑒𝑡</m:t>
                    </m:r>
                  </m:oMath>
                </a14:m>
                <a:r>
                  <a:rPr lang="en-US" altLang="zh-TW" dirty="0" smtClean="0"/>
                  <a:t> = {tree, sea, sky}</a:t>
                </a:r>
              </a:p>
              <a:p>
                <a:r>
                  <a:rPr lang="en-US" altLang="zh-TW" dirty="0" smtClean="0"/>
                  <a:t>{sun, fruit} : not choose by user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56792"/>
                <a:ext cx="3553024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1372" t="-4717" b="-141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030660" y="2348880"/>
                <a:ext cx="3478965" cy="1306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𝑠𝑐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𝑠𝑢𝑛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𝑡𝑟𝑒𝑒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=0.4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 b="0" i="0" smtClean="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1000∙</m:t>
                          </m:r>
                        </m:e>
                      </m:func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=0.12</m:t>
                      </m:r>
                    </m:oMath>
                  </m:oMathPara>
                </a14:m>
                <a:endParaRPr lang="en-US" altLang="zh-TW" sz="14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i="1">
                          <a:latin typeface="Cambria Math"/>
                        </a:rPr>
                        <m:t>𝑠𝑐</m:t>
                      </m:r>
                      <m:d>
                        <m:dPr>
                          <m:ctrlPr>
                            <a:rPr lang="en-US" altLang="zh-TW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i="1">
                              <a:latin typeface="Cambria Math"/>
                            </a:rPr>
                            <m:t>𝑠𝑢𝑛</m:t>
                          </m:r>
                          <m:r>
                            <a:rPr lang="en-US" altLang="zh-TW" sz="14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𝑠𝑒𝑎</m:t>
                          </m:r>
                        </m:e>
                      </m:d>
                      <m:r>
                        <a:rPr lang="en-US" altLang="zh-TW" sz="1400" i="1">
                          <a:latin typeface="Cambria Math"/>
                        </a:rPr>
                        <m:t>=0.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6</m:t>
                      </m:r>
                      <m:r>
                        <a:rPr lang="en-US" altLang="zh-TW" sz="1400" i="1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1000</m:t>
                          </m:r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∙</m:t>
                          </m:r>
                        </m:e>
                      </m:func>
                      <m:f>
                        <m:fPr>
                          <m:ctrlPr>
                            <a:rPr lang="en-US" altLang="zh-TW" sz="1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=0.18</m:t>
                      </m:r>
                    </m:oMath>
                  </m:oMathPara>
                </a14:m>
                <a:endParaRPr lang="en-US" altLang="zh-TW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i="1">
                          <a:latin typeface="Cambria Math"/>
                        </a:rPr>
                        <m:t>𝑠𝑐</m:t>
                      </m:r>
                      <m:d>
                        <m:dPr>
                          <m:ctrlPr>
                            <a:rPr lang="en-US" altLang="zh-TW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i="1">
                              <a:latin typeface="Cambria Math"/>
                            </a:rPr>
                            <m:t>𝑠𝑢𝑛</m:t>
                          </m:r>
                          <m:r>
                            <a:rPr lang="en-US" altLang="zh-TW" sz="14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𝑠𝑘𝑦</m:t>
                          </m:r>
                        </m:e>
                      </m:d>
                      <m:r>
                        <a:rPr lang="en-US" altLang="zh-TW" sz="1400" i="1">
                          <a:latin typeface="Cambria Math"/>
                        </a:rPr>
                        <m:t>=0.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7</m:t>
                      </m:r>
                      <m:r>
                        <a:rPr lang="en-US" altLang="zh-TW" sz="1400" i="1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1000∙</m:t>
                          </m:r>
                        </m:e>
                      </m:func>
                      <m:f>
                        <m:fPr>
                          <m:ctrlPr>
                            <a:rPr lang="en-US" altLang="zh-TW" sz="1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=0.21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60" y="2348880"/>
                <a:ext cx="3478965" cy="13065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534407" y="527947"/>
                <a:ext cx="2162580" cy="583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200" b="0" i="1" smtClean="0">
                          <a:latin typeface="Cambria Math"/>
                        </a:rPr>
                        <m:t>𝑆𝐶</m:t>
                      </m:r>
                      <m:d>
                        <m:dPr>
                          <m:ctrlPr>
                            <a:rPr lang="en-US" altLang="zh-TW" sz="1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200" b="0" i="1" smtClean="0">
                              <a:latin typeface="Cambria Math"/>
                            </a:rPr>
                            <m:t>𝑡𝑆𝑒𝑡</m:t>
                          </m:r>
                        </m:e>
                      </m:d>
                      <m:r>
                        <a:rPr lang="en-US" altLang="zh-TW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sz="1200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zh-TW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  <m:t>𝑡𝑆𝑒𝑡</m:t>
                          </m:r>
                        </m:sub>
                        <m:sup/>
                        <m:e>
                          <m:r>
                            <a:rPr lang="en-US" altLang="zh-TW" sz="1200" b="0" i="1" smtClean="0">
                              <a:latin typeface="Cambria Math"/>
                            </a:rPr>
                            <m:t>𝑠𝑐</m:t>
                          </m:r>
                          <m:r>
                            <a:rPr lang="en-US" altLang="zh-TW" sz="12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2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sz="1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407" y="527947"/>
                <a:ext cx="2162580" cy="583173"/>
              </a:xfrm>
              <a:prstGeom prst="rect">
                <a:avLst/>
              </a:prstGeom>
              <a:blipFill rotWithShape="1">
                <a:blip r:embed="rId4"/>
                <a:stretch>
                  <a:fillRect t="-108421" r="-16056" b="-146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933207" y="1242330"/>
                <a:ext cx="3092962" cy="305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200" b="0" i="1" smtClean="0">
                          <a:latin typeface="Cambria Math"/>
                        </a:rPr>
                        <m:t>𝑠𝑐</m:t>
                      </m:r>
                      <m:d>
                        <m:dPr>
                          <m:ctrlPr>
                            <a:rPr lang="en-US" altLang="zh-TW" sz="1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2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zh-TW" sz="12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200" b="0" i="1" smtClean="0">
                          <a:latin typeface="Cambria Math"/>
                        </a:rPr>
                        <m:t>𝑠𝑡</m:t>
                      </m:r>
                      <m:r>
                        <a:rPr lang="en-US" altLang="zh-TW" sz="12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TW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2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TW" sz="12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zh-TW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2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TW" sz="1200" b="0" i="1" smtClean="0">
                          <a:latin typeface="Cambria Math"/>
                        </a:rPr>
                        <m:t>)</m:t>
                      </m:r>
                      <m:r>
                        <a:rPr lang="en-US" altLang="zh-TW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200" b="0" i="0" smtClean="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  <m:t>𝑐𝑜𝑢𝑛𝑡</m:t>
                          </m:r>
                          <m: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  <m:t>)∙</m:t>
                          </m:r>
                          <m: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  <m:t>𝐼𝑅𝐹</m:t>
                          </m:r>
                          <m: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2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2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2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207" y="1242330"/>
                <a:ext cx="3092962" cy="305084"/>
              </a:xfrm>
              <a:prstGeom prst="rect">
                <a:avLst/>
              </a:prstGeom>
              <a:blipFill rotWithShape="1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321671" y="2758295"/>
                <a:ext cx="253928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600" b="1" i="1" smtClean="0">
                          <a:latin typeface="Cambria Math"/>
                        </a:rPr>
                        <m:t>𝑺𝑪</m:t>
                      </m:r>
                      <m:d>
                        <m:dPr>
                          <m:ctrlPr>
                            <a:rPr lang="en-US" altLang="zh-TW" sz="16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600" b="1" i="1" smtClean="0">
                              <a:latin typeface="Cambria Math"/>
                            </a:rPr>
                            <m:t>𝒔𝒖𝒏</m:t>
                          </m:r>
                          <m:r>
                            <a:rPr lang="en-US" altLang="zh-TW" sz="16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600" b="1" i="1" smtClean="0">
                              <a:latin typeface="Cambria Math"/>
                            </a:rPr>
                            <m:t>𝒕𝑺𝒆𝒕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altLang="zh-TW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0.12+0.18+0.21=0.51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671" y="2758295"/>
                <a:ext cx="2539285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967501" y="3739217"/>
                <a:ext cx="3605282" cy="1306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𝑠𝑐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𝑓𝑟𝑢𝑖𝑡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𝑡𝑟𝑒𝑒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=0.5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 b="0" i="0" smtClean="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1500∙</m:t>
                          </m:r>
                        </m:e>
                      </m:func>
                      <m:f>
                        <m:f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400" b="0" i="0" smtClean="0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=0.24</m:t>
                      </m:r>
                    </m:oMath>
                  </m:oMathPara>
                </a14:m>
                <a:endParaRPr lang="en-US" altLang="zh-TW" sz="14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i="1">
                          <a:latin typeface="Cambria Math"/>
                        </a:rPr>
                        <m:t>𝑠𝑐</m:t>
                      </m:r>
                      <m:d>
                        <m:dPr>
                          <m:ctrlPr>
                            <a:rPr lang="en-US" altLang="zh-TW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𝑓𝑟𝑢𝑖𝑡</m:t>
                          </m:r>
                          <m:r>
                            <a:rPr lang="en-US" altLang="zh-TW" sz="14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𝑠𝑒𝑎</m:t>
                          </m:r>
                        </m:e>
                      </m:d>
                      <m:r>
                        <a:rPr lang="en-US" altLang="zh-TW" sz="1400" i="1">
                          <a:latin typeface="Cambria Math"/>
                        </a:rPr>
                        <m:t>=0.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3</m:t>
                      </m:r>
                      <m:r>
                        <a:rPr lang="en-US" altLang="zh-TW" sz="1400" i="1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1500</m:t>
                          </m:r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∙</m:t>
                          </m:r>
                        </m:e>
                      </m:func>
                      <m:f>
                        <m:fPr>
                          <m:ctrlPr>
                            <a:rPr lang="en-US" altLang="zh-TW" sz="1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=0.14</m:t>
                      </m:r>
                    </m:oMath>
                  </m:oMathPara>
                </a14:m>
                <a:endParaRPr lang="en-US" altLang="zh-TW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i="1">
                          <a:latin typeface="Cambria Math"/>
                        </a:rPr>
                        <m:t>𝑠𝑐</m:t>
                      </m:r>
                      <m:d>
                        <m:dPr>
                          <m:ctrlPr>
                            <a:rPr lang="en-US" altLang="zh-TW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𝑓𝑟𝑢𝑖𝑡</m:t>
                          </m:r>
                          <m:r>
                            <a:rPr lang="en-US" altLang="zh-TW" sz="1400" i="1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400" b="0" i="1" smtClean="0">
                              <a:latin typeface="Cambria Math"/>
                            </a:rPr>
                            <m:t>𝑠𝑘𝑦</m:t>
                          </m:r>
                        </m:e>
                      </m:d>
                      <m:r>
                        <a:rPr lang="en-US" altLang="zh-TW" sz="1400" i="1">
                          <a:latin typeface="Cambria Math"/>
                        </a:rPr>
                        <m:t>=0.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2</m:t>
                      </m:r>
                      <m:r>
                        <a:rPr lang="en-US" altLang="zh-TW" sz="1400" i="1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>
                              <a:latin typeface="Cambria Math"/>
                              <a:ea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1500</m:t>
                          </m:r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∙</m:t>
                          </m:r>
                        </m:e>
                      </m:func>
                      <m:f>
                        <m:fPr>
                          <m:ctrlPr>
                            <a:rPr lang="en-US" altLang="zh-TW" sz="1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1400" i="1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=0.1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01" y="3739217"/>
                <a:ext cx="3605282" cy="130651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321671" y="4110317"/>
                <a:ext cx="24254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600" b="1" i="1" smtClean="0">
                          <a:latin typeface="Cambria Math"/>
                        </a:rPr>
                        <m:t>𝑺𝑪</m:t>
                      </m:r>
                      <m:d>
                        <m:dPr>
                          <m:ctrlPr>
                            <a:rPr lang="en-US" altLang="zh-TW" sz="16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600" b="1" i="1" smtClean="0">
                              <a:latin typeface="Cambria Math"/>
                            </a:rPr>
                            <m:t>𝒇𝒓𝒖𝒊𝒕</m:t>
                          </m:r>
                          <m:r>
                            <a:rPr lang="en-US" altLang="zh-TW" sz="16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600" b="1" i="1" smtClean="0">
                              <a:latin typeface="Cambria Math"/>
                            </a:rPr>
                            <m:t>𝒕𝑺𝒆𝒕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altLang="zh-TW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0.24+0.14+0.1=0.48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671" y="4110317"/>
                <a:ext cx="2425472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內容版面配置區 2"/>
          <p:cNvSpPr>
            <a:spLocks noGrp="1"/>
          </p:cNvSpPr>
          <p:nvPr>
            <p:ph idx="1"/>
          </p:nvPr>
        </p:nvSpPr>
        <p:spPr>
          <a:xfrm>
            <a:off x="762000" y="5517232"/>
            <a:ext cx="7772400" cy="936104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sz="2000" dirty="0" smtClean="0"/>
              <a:t>Recommend top k highest scoring tags and users can decide which one to use.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5803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C</a:t>
            </a:r>
            <a:r>
              <a:rPr lang="en-US" altLang="zh-TW" sz="4000" dirty="0" smtClean="0"/>
              <a:t>omputational complexity</a:t>
            </a:r>
            <a:endParaRPr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sz="2800" dirty="0" smtClean="0"/>
                  <a:t>From a theoretical standpoint, the computation of each pairwise </a:t>
                </a:r>
                <a:r>
                  <a:rPr lang="en-US" altLang="zh-TW" sz="2800" dirty="0"/>
                  <a:t>tag similarity may require an </a:t>
                </a:r>
                <a:r>
                  <a:rPr lang="en-US" altLang="zh-TW" sz="2800" dirty="0" smtClean="0"/>
                  <a:t>infinite number of </a:t>
                </a:r>
                <a:r>
                  <a:rPr lang="en-US" altLang="zh-TW" sz="2800" dirty="0"/>
                  <a:t>iterations</a:t>
                </a:r>
                <a:r>
                  <a:rPr lang="en-US" altLang="zh-TW" sz="2800" dirty="0" smtClean="0"/>
                  <a:t>.</a:t>
                </a:r>
              </a:p>
              <a:p>
                <a:endParaRPr lang="en-US" altLang="zh-TW" sz="2800" dirty="0"/>
              </a:p>
              <a:p>
                <a:r>
                  <a:rPr lang="en-US" altLang="zh-TW" sz="2800" dirty="0"/>
                  <a:t>This could make our </a:t>
                </a:r>
                <a:r>
                  <a:rPr lang="en-US" altLang="zh-TW" sz="2800" dirty="0" smtClean="0"/>
                  <a:t>similarity measure </a:t>
                </a:r>
                <a:r>
                  <a:rPr lang="en-US" altLang="zh-TW" sz="2800" dirty="0"/>
                  <a:t>inapplicable in practical cases, because </a:t>
                </a:r>
                <a:r>
                  <a:rPr lang="en-US" altLang="zh-TW" sz="2800" dirty="0" smtClean="0"/>
                  <a:t>each iteration </a:t>
                </a:r>
                <a:r>
                  <a:rPr lang="en-US" altLang="zh-TW" sz="2800" dirty="0"/>
                  <a:t>would require exactly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/>
                      </a:rPr>
                      <m:t>𝑛</m:t>
                    </m:r>
                    <m:sPre>
                      <m:sPrePr>
                        <m:ctrlPr>
                          <a:rPr lang="en-US" altLang="zh-TW" sz="2800" b="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altLang="zh-TW" sz="2800" b="0" i="1" smtClean="0">
                            <a:latin typeface="Cambria Math"/>
                          </a:rPr>
                          <m:t>𝑟</m:t>
                        </m:r>
                      </m:sub>
                      <m:sup>
                        <m:r>
                          <a:rPr lang="en-US" altLang="zh-TW" sz="2800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sPre>
                          <m:sPrePr>
                            <m:ctrlPr>
                              <a:rPr lang="en-US" altLang="zh-TW" sz="2800" b="0" i="1" smtClean="0">
                                <a:latin typeface="Cambria Math"/>
                                <a:ea typeface="Cambria Math"/>
                              </a:rPr>
                            </m:ctrlPr>
                          </m:sPrePr>
                          <m:sub>
                            <m:r>
                              <a:rPr lang="en-US" altLang="zh-TW" sz="2800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zh-TW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  <m:e>
                            <m:r>
                              <a:rPr lang="en-US" altLang="zh-TW" sz="28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sPre>
                      </m:e>
                    </m:sPre>
                  </m:oMath>
                </a14:m>
                <a:r>
                  <a:rPr lang="en-US" altLang="zh-TW" sz="2800" dirty="0" smtClean="0"/>
                  <a:t> computations.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14" t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70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Outline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Description of the approach</a:t>
            </a:r>
          </a:p>
          <a:p>
            <a:pPr lvl="1"/>
            <a:r>
              <a:rPr lang="en-US" altLang="zh-TW" dirty="0"/>
              <a:t>Tag similarity computation</a:t>
            </a:r>
          </a:p>
          <a:p>
            <a:pPr lvl="1"/>
            <a:r>
              <a:rPr lang="en-US" altLang="zh-TW" dirty="0"/>
              <a:t>Tag </a:t>
            </a:r>
            <a:r>
              <a:rPr lang="en-US" altLang="zh-TW" dirty="0" smtClean="0"/>
              <a:t>expansion</a:t>
            </a:r>
          </a:p>
          <a:p>
            <a:pPr lvl="1"/>
            <a:r>
              <a:rPr lang="en-US" altLang="zh-TW" dirty="0" smtClean="0"/>
              <a:t>Taming computational complexity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5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Is </a:t>
            </a:r>
            <a:r>
              <a:rPr lang="en-US" altLang="zh-TW" dirty="0" smtClean="0"/>
              <a:t>our approach </a:t>
            </a:r>
            <a:r>
              <a:rPr lang="en-US" altLang="zh-TW" dirty="0"/>
              <a:t>able to increase the accuracy of searches</a:t>
            </a:r>
            <a:r>
              <a:rPr lang="en-US" altLang="zh-TW" dirty="0" smtClean="0"/>
              <a:t>?</a:t>
            </a:r>
          </a:p>
          <a:p>
            <a:endParaRPr lang="en-US" altLang="zh-TW" dirty="0"/>
          </a:p>
          <a:p>
            <a:r>
              <a:rPr lang="en-US" altLang="zh-TW" dirty="0"/>
              <a:t>Does our </a:t>
            </a:r>
            <a:r>
              <a:rPr lang="en-US" altLang="zh-TW" dirty="0" smtClean="0"/>
              <a:t>approach scale </a:t>
            </a:r>
            <a:r>
              <a:rPr lang="en-US" altLang="zh-TW" dirty="0"/>
              <a:t>to large folksonomies?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4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Bibsonomy &amp; CiteULike</a:t>
            </a:r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19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45768"/>
              </p:ext>
            </p:extLst>
          </p:nvPr>
        </p:nvGraphicFramePr>
        <p:xfrm>
          <a:off x="1547664" y="2420888"/>
          <a:ext cx="6120681" cy="3001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227"/>
                <a:gridCol w="2040227"/>
                <a:gridCol w="2040227"/>
              </a:tblGrid>
              <a:tr h="59046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Bibsonomy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CiteULike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Bookmarks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648,924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2,281,609</a:t>
                      </a:r>
                      <a:endParaRPr lang="zh-TW" altLang="en-US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User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4,696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57,053</a:t>
                      </a:r>
                      <a:endParaRPr lang="zh-TW" altLang="en-US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Papers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578,587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1,928,302</a:t>
                      </a:r>
                      <a:endParaRPr lang="zh-TW" altLang="en-US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Distinct tags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147,076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401,620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8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Outline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Description of the approach</a:t>
            </a:r>
          </a:p>
          <a:p>
            <a:pPr lvl="1"/>
            <a:r>
              <a:rPr lang="en-US" altLang="zh-TW" dirty="0" smtClean="0"/>
              <a:t>Tag similarity computation</a:t>
            </a:r>
          </a:p>
          <a:p>
            <a:pPr lvl="1"/>
            <a:r>
              <a:rPr lang="en-US" altLang="zh-TW" dirty="0" smtClean="0"/>
              <a:t>Tag expansion</a:t>
            </a:r>
          </a:p>
          <a:p>
            <a:pPr lvl="1"/>
            <a:r>
              <a:rPr lang="en-US" altLang="zh-TW" dirty="0" smtClean="0"/>
              <a:t>Taming computational complexity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0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Accuracy of User Searches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301952"/>
          </a:xfrm>
        </p:spPr>
        <p:txBody>
          <a:bodyPr/>
          <a:lstStyle/>
          <a:p>
            <a:r>
              <a:rPr lang="en-US" altLang="zh-TW" sz="2000" dirty="0"/>
              <a:t>The </a:t>
            </a:r>
            <a:r>
              <a:rPr lang="en-US" altLang="zh-TW" sz="2000" dirty="0" smtClean="0"/>
              <a:t>first </a:t>
            </a:r>
            <a:r>
              <a:rPr lang="en-US" altLang="zh-TW" sz="2000" dirty="0"/>
              <a:t>experiment </a:t>
            </a:r>
            <a:r>
              <a:rPr lang="en-US" altLang="zh-TW" sz="2000" dirty="0" smtClean="0"/>
              <a:t>aimed </a:t>
            </a:r>
            <a:r>
              <a:rPr lang="en-US" altLang="zh-TW" sz="2000" dirty="0"/>
              <a:t>at </a:t>
            </a:r>
            <a:r>
              <a:rPr lang="en-US" altLang="zh-TW" sz="2000" dirty="0" smtClean="0"/>
              <a:t>determining the </a:t>
            </a:r>
            <a:r>
              <a:rPr lang="en-US" altLang="zh-TW" sz="2000" dirty="0"/>
              <a:t>ability of </a:t>
            </a:r>
            <a:r>
              <a:rPr lang="en-US" altLang="zh-TW" sz="2000" dirty="0" smtClean="0"/>
              <a:t>the </a:t>
            </a:r>
            <a:r>
              <a:rPr lang="en-US" altLang="zh-TW" sz="2000" dirty="0"/>
              <a:t>approach to retrieve resources of </a:t>
            </a:r>
            <a:r>
              <a:rPr lang="en-US" altLang="zh-TW" sz="2000" dirty="0" smtClean="0"/>
              <a:t>relevance to </a:t>
            </a:r>
            <a:r>
              <a:rPr lang="en-US" altLang="zh-TW" sz="2000" dirty="0"/>
              <a:t>the user querying the folksonomy</a:t>
            </a:r>
            <a:r>
              <a:rPr lang="en-US" altLang="zh-TW" sz="2000" dirty="0" smtClean="0"/>
              <a:t>.</a:t>
            </a: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pPr>
              <a:buFont typeface="Wingdings" pitchFamily="2" charset="2"/>
              <a:buChar char="l"/>
            </a:pPr>
            <a:r>
              <a:rPr lang="en-US" altLang="zh-TW" sz="2000" dirty="0" smtClean="0"/>
              <a:t>Tag expansion can yield better results</a:t>
            </a:r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03" y="2518916"/>
            <a:ext cx="3506578" cy="278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159" y="2518916"/>
            <a:ext cx="3506578" cy="278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2225248" y="532248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Figure 1: Retrieved Ratio on Bibsonomy and </a:t>
            </a:r>
            <a:r>
              <a:rPr lang="en-US" altLang="zh-TW" sz="1400" dirty="0" smtClean="0"/>
              <a:t>CiteULike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856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Scalability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085928"/>
          </a:xfrm>
        </p:spPr>
        <p:txBody>
          <a:bodyPr/>
          <a:lstStyle/>
          <a:p>
            <a:r>
              <a:rPr lang="en-US" altLang="zh-TW" sz="2000" dirty="0"/>
              <a:t>As previously pointed out, the highest cost caused by </a:t>
            </a:r>
            <a:r>
              <a:rPr lang="en-US" altLang="zh-TW" sz="2000" dirty="0" smtClean="0"/>
              <a:t>the approach </a:t>
            </a:r>
            <a:r>
              <a:rPr lang="en-US" altLang="zh-TW" sz="2000" dirty="0"/>
              <a:t>lies in the computation of pairwise tag similarities</a:t>
            </a:r>
            <a:r>
              <a:rPr lang="en-US" altLang="zh-TW" sz="2000" dirty="0" smtClean="0"/>
              <a:t>.</a:t>
            </a: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pPr>
              <a:buFont typeface="Wingdings" pitchFamily="2" charset="2"/>
              <a:buChar char="l"/>
            </a:pPr>
            <a:r>
              <a:rPr lang="en-US" altLang="zh-TW" sz="2000" dirty="0" smtClean="0"/>
              <a:t>This </a:t>
            </a:r>
            <a:r>
              <a:rPr lang="en-US" altLang="zh-TW" sz="2000" dirty="0"/>
              <a:t>result </a:t>
            </a:r>
            <a:r>
              <a:rPr lang="en-US" altLang="zh-TW" sz="2000" dirty="0" smtClean="0"/>
              <a:t>confirms that their </a:t>
            </a:r>
            <a:r>
              <a:rPr lang="en-US" altLang="zh-TW" sz="2000" dirty="0"/>
              <a:t>similarity measure is scalable and well suited to </a:t>
            </a:r>
            <a:r>
              <a:rPr lang="en-US" altLang="zh-TW" sz="2000" dirty="0" smtClean="0"/>
              <a:t>be applied </a:t>
            </a:r>
            <a:r>
              <a:rPr lang="en-US" altLang="zh-TW" sz="2000" dirty="0"/>
              <a:t>even when operating in large folksonomies.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18987"/>
            <a:ext cx="40481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46" y="2773355"/>
            <a:ext cx="648072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6516216" y="2320258"/>
            <a:ext cx="47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(12)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435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Outline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Description of the approach</a:t>
            </a:r>
          </a:p>
          <a:p>
            <a:pPr lvl="1"/>
            <a:r>
              <a:rPr lang="en-US" altLang="zh-TW" dirty="0"/>
              <a:t>Tag similarity computation</a:t>
            </a:r>
          </a:p>
          <a:p>
            <a:pPr lvl="1"/>
            <a:r>
              <a:rPr lang="en-US" altLang="zh-TW" dirty="0"/>
              <a:t>Tag </a:t>
            </a:r>
            <a:r>
              <a:rPr lang="en-US" altLang="zh-TW" dirty="0" smtClean="0"/>
              <a:t>expansion</a:t>
            </a:r>
          </a:p>
          <a:p>
            <a:pPr lvl="1"/>
            <a:r>
              <a:rPr lang="en-US" altLang="zh-TW" dirty="0" smtClean="0"/>
              <a:t>Taming computational complexity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5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Have </a:t>
            </a:r>
            <a:r>
              <a:rPr lang="en-US" altLang="zh-TW" sz="2400" dirty="0"/>
              <a:t>proposed an approach that </a:t>
            </a:r>
            <a:r>
              <a:rPr lang="en-US" altLang="zh-TW" sz="2400" dirty="0" smtClean="0"/>
              <a:t>enables the effective </a:t>
            </a:r>
            <a:r>
              <a:rPr lang="en-US" altLang="zh-TW" sz="2400" dirty="0"/>
              <a:t>retrieval of resources within folksonomies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This </a:t>
            </a:r>
            <a:r>
              <a:rPr lang="en-US" altLang="zh-TW" sz="2400" dirty="0" smtClean="0"/>
              <a:t>metric is </a:t>
            </a:r>
            <a:r>
              <a:rPr lang="en-US" altLang="zh-TW" sz="2400" dirty="0"/>
              <a:t>used both when users label </a:t>
            </a:r>
            <a:r>
              <a:rPr lang="en-US" altLang="zh-TW" sz="2400" dirty="0" smtClean="0"/>
              <a:t>resources </a:t>
            </a:r>
            <a:r>
              <a:rPr lang="en-US" altLang="zh-TW" sz="2400" dirty="0"/>
              <a:t>and when users </a:t>
            </a:r>
            <a:r>
              <a:rPr lang="en-US" altLang="zh-TW" sz="2400" dirty="0" smtClean="0"/>
              <a:t>query the </a:t>
            </a:r>
            <a:r>
              <a:rPr lang="en-US" altLang="zh-TW" sz="2400" dirty="0"/>
              <a:t>folksonomy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/>
          </a:p>
          <a:p>
            <a:r>
              <a:rPr lang="en-US" altLang="zh-TW" sz="2400" dirty="0"/>
              <a:t>Finally, the </a:t>
            </a:r>
            <a:r>
              <a:rPr lang="en-US" altLang="zh-TW" sz="2400" dirty="0" smtClean="0"/>
              <a:t>computational cost </a:t>
            </a:r>
            <a:r>
              <a:rPr lang="en-US" altLang="zh-TW" sz="2400" dirty="0"/>
              <a:t>of our iterative approach is limited, as convergence </a:t>
            </a:r>
            <a:r>
              <a:rPr lang="en-US" altLang="zh-TW" sz="2400" dirty="0" smtClean="0"/>
              <a:t>is guaranteed</a:t>
            </a:r>
            <a:r>
              <a:rPr lang="en-US" altLang="zh-TW" sz="2400" dirty="0"/>
              <a:t>, and in practice reached after a handful of iterations.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4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99592" y="3140968"/>
            <a:ext cx="72896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Thanks for listening</a:t>
            </a:r>
            <a:endParaRPr lang="zh-TW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57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157936"/>
          </a:xfrm>
        </p:spPr>
        <p:txBody>
          <a:bodyPr/>
          <a:lstStyle/>
          <a:p>
            <a:r>
              <a:rPr lang="en-US" altLang="zh-TW" sz="2400" dirty="0" smtClean="0"/>
              <a:t>Social media application</a:t>
            </a:r>
            <a:endParaRPr lang="en-US" altLang="zh-TW" sz="2800" dirty="0"/>
          </a:p>
          <a:p>
            <a:pPr lvl="1"/>
            <a:r>
              <a:rPr lang="en-US" altLang="zh-TW" sz="2000" dirty="0" smtClean="0"/>
              <a:t>Videos, pictures, music, </a:t>
            </a:r>
            <a:r>
              <a:rPr lang="en-US" altLang="zh-TW" sz="2000" dirty="0"/>
              <a:t>b</a:t>
            </a:r>
            <a:r>
              <a:rPr lang="en-US" altLang="zh-TW" sz="2000" dirty="0" smtClean="0"/>
              <a:t>logs etc.</a:t>
            </a:r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/>
          </a:p>
          <a:p>
            <a:pPr>
              <a:buFont typeface="Wingdings" pitchFamily="2" charset="2"/>
              <a:buChar char="Ø"/>
            </a:pPr>
            <a:r>
              <a:rPr lang="en-US" altLang="zh-TW" sz="2400" dirty="0"/>
              <a:t>P</a:t>
            </a:r>
            <a:r>
              <a:rPr lang="en-US" altLang="zh-TW" sz="2400" dirty="0" smtClean="0"/>
              <a:t>re-defined taxonomies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400" dirty="0" smtClean="0"/>
              <a:t>Social tagging</a:t>
            </a:r>
          </a:p>
          <a:p>
            <a:pPr lvl="1"/>
            <a:r>
              <a:rPr lang="en-US" altLang="zh-TW" sz="2000" dirty="0" smtClean="0"/>
              <a:t>Informally defined</a:t>
            </a:r>
          </a:p>
          <a:p>
            <a:pPr lvl="1"/>
            <a:r>
              <a:rPr lang="en-US" altLang="zh-TW" sz="2000" dirty="0" smtClean="0"/>
              <a:t>Continually changing</a:t>
            </a:r>
          </a:p>
          <a:p>
            <a:pPr lvl="1"/>
            <a:r>
              <a:rPr lang="en-US" altLang="zh-TW" sz="2000" dirty="0" smtClean="0"/>
              <a:t>Ungoverned</a:t>
            </a:r>
          </a:p>
          <a:p>
            <a:pPr lvl="1"/>
            <a:endParaRPr lang="en-US" altLang="zh-TW" sz="2000" dirty="0"/>
          </a:p>
          <a:p>
            <a:r>
              <a:rPr lang="en-US" altLang="zh-TW" sz="2400" dirty="0" smtClean="0"/>
              <a:t>Find content of interest has become a main challenge</a:t>
            </a:r>
            <a:endParaRPr lang="en-US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1026" name="Picture 2" descr="https://encrypted-tbn2.gstatic.com/images?q=tbn:ANd9GcSNb4eNDvjyLGjCYyu4PjsyOEUbZEpOu1zj-VAhI0bms_1BBHEFk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936" y="2257602"/>
            <a:ext cx="1084309" cy="76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hAPEBIPDRIWEBAODRIQEA8NEBoPEBAQFhUWFR8QFBIXJyceGRkvJRIVHy8gIycqLSwsFR4yNTAqNSYrLC8BCQoKDgwOGg8PGjMiHyIvLzU1LC8tLjAsKiwvKjQwLDUvLDU0LCksLC8sLCwsLSwqKiwsLCwsNCwsLCwsLCwsLP/AABEIAMkA+wMBIgACEQEDEQH/xAAcAAEAAgMBAQEAAAAAAAAAAAAABQcCBAYIAQP/xABJEAACAQIBBgoGBgcGBwAAAAAAAQIDBBEFBhITIVEHMTJBYXF0gZGxIjQ1VHOyFFKTs8HSFyQzQnKh0RZDU2KSwhUjJYKUoqP/xAAbAQEAAgMBAQAAAAAAAAAAAAAABAUCAwYBB//EADQRAAICAQIEBAQFAgcAAAAAAAABAgMEBRESITFxMjNBUWGBocEGEyJysVLRFBU0QpHh8P/aAAwDAQACEQMRAD8Au2nTWC2LiXMZauO5eAp8ldSMgDHVx3LwGrjuXgZAAx1cdy8Bq47l4GQAMdXHcvAauO5eBkADHVx3LwGrjuXgZAAx1cdy8Bq47l4GQAMdXHcvAauO5eBkADHVx3LwGrjuXgZAAx1cdy8Bq47l4GQAMdXHcvAauO5eBkADHVx3LwGrjuXgZAAx1cdy8Bq47l4GQAMdXHcvAauO5eBkADHVx3LwGrjuXgZAAx1cdy8Bq47l4GQAMdXHcvA068VpPYubm6DeNK45T7vIA26fJXUjIxp8ldSMgAAAAAAAAAAAAAAAAAAAAAAAAAAAAAAAAAAAAAAAAAAAaVxyn3eRumlccp93kAbdPkrqRkY0+SupGQAAAAAAAAAAAAAAAAAAAAAAAAAAAAAAAAAAAAAAAAAAANK45T7vI3TSuOU+7yANunyV1IyMafJXUjIAAAAAHzEA+gAAAAAAAAAAAAAAAAAAAAAAAAAAAAAAAAAAAGlccp93kbppXHKfd5AG3T5K6kZGNPkrqRkACJzizkoWFLW3De14Qpx2zqS3RXm3sRLMo7hJyrKvlCrHH0LbCjBcywScn16Tf+lEzCx/8RZwvoupEy7/AMmviXU38pcLd7Ub1EadCOOz0dbPDplLZ/6kauEjKeOP0ju1VPD5TmTp8h8Hd7eUlXgoU6c1jB1puLmvrJJPZ0s6GVOLTHeUUl8SjjdkXP8AS2+xYPBxnNc31OtK6cXqpwjBwhoN4xbePNuITOXhNurW7rW9OnSlClUUYucZuTWjF7cJJc50XB7m3WsKFWncKOnO4c06ctKLhoQS27OdSKuz99pXXxl8kStxqqbcma2Tjty9vQsMiy2rHi99pepO/phvf8Kh/pn+Ys3N3KUrm0oXFRJTrUYzkoY6Kb3Y4vA87ov3Mj2dadmh5DU8euqEXCO3M80++yyTU3vyOYyjwuqjWq0forlqa06elr8NLRk444aOziNd8NC90f8A5C/IcNnDa1HeXLUJNO7r4NQbX7SXQRztKn1J8X1Jf0JkMHFcU2vT3ZGnmZCk0n9D0fY3OtpU6mGGspwnhjjhpRTwx7z9zRyKv1ahj7vS+SJvHMy5NnQLoAAeHoAABwWfWf1xk+5jQoQpyjKhGo3VUnLFymsNkls9FHO/phvf8Kh/pn+Yw4X/AF+HY4fPUOGOnxMSmdMZSjz2Oeycq2FsoxlyL6zHzhqX9rr60YxlrpwwpJqOEcN7b5zoTiuCX2e+1VfKJ2pQZMVG6UY9Ey7x5OVUW/YAAjm4AAAAAAAAAGlccp93kbppXHKfd5AG3T5K6kfZSSTb2JLFt8SW8+U+SupH5X37Kp8Kfys9XNnjI/8AtbYe90Pt4f1KLzhrKd3czi1KM7qtKMovFSi6kmmnzrDAj48S6l5A6vFwo48nJPfc5rJy3ekmttg/wL7yZnNYU6NKH0qhHQo046OvgsMIpYcfQUIfTPLxFk7JvbYxxsp0b7Lfc9H2GVKFwm7erCsotKTpTU1Fvbg8OIo7P32ldfGXyRO24Gv2Nz8eHyHE5++0rr4y+SJXYFSqyZwXov7E7MsdmPGb9X/cgUX7mR7OtOzQ8igkX7mR7OtOzQ8jZq/lx7/Yw0vxy7GzVzosYScZ3VGMoycZRlWinGSeDTWOxmH9rbD3uh9vD+pRmcT/AFy67ZX+8kRzfkYR0mEop8TMpanKMmuE9MUqiklKLTjJJpp4pp7cUzM0ci+rUOzUvkicpn1wgqzbt7XCVxh6cpelCinxbOee3HDiWxvcU1dErJ8EOpbTtjXDjkdjeX9KjHTr1I0o/WqzUF4sgq3CNkyDwdyn8OnOa8YpopG+v6tebqV5yqzf79SWk+pbl0LYa5dV6RHb9cufwKieqS3/AER/5L3ocImTZvBXMY/EhOmvGSSJ61u6dWOnSnGpB8UqclOL71sPNZZ3AzR9G7nvnRj4Kb/3I0ZenQprdkZPkbsXOnbNQkiJ4X/X4djh89Q4Y7nhe9eh2OHz1Dhi3wvIh2KvM8+Xcubgl9nvtVXyidlUqKKcpNJRTbbeCSW3FvccbwS+z32qr5RIrhUzt0V/w+g9skncyXNF7VR79jfRguc5+yiV2VKEfdl5C1VY0ZP2O0/tbYe90Pt4f1DztsPe6H28P6nnvE7Xg4zP+l1fpNdfq9GXoxfFWqrbo9MVxve8FvJd2m1Uwc5TZFpz7LZKMYot6d5CNN1ZTiqajpuo2lBRwx0tLiwND+1Vj71R+2j/AFPzzx9n3XZp+RRDKqqtTR3OkaPDPrlOUmtnseg7PLdtXk4UK9OrJLScaVRTajxY4Lm2rxMcp5dtrVJ3NWNPHiUn6UuqK2vuRTuZ+XVYzr12sZK0lCnF8UqkpwwT6Njb6EQ17fVK9SVWtJzqTeMpS430dC6OYzVHP4E6H4a4r5RcnwLbn6t/+9S56XCHk6T0VXwbeC0qU4rxaJe8yvRovCrLRehKfIk1oR2uWKWGzn61vKDyZT0q9GP1q9NeM0i/L3Jkazxk2sKdWn6OHJqKKb28/oowsgoNEDVtNowbIRi200/b5eh+9C7hNyjCSk4aOkltw0lpL+W0/C45T7vIZNyVC30tBt6bTek8eLHBLqTUeqKFxyn3eRqZQz4U/wBPQ26fJXUhOCknF7VJNNdDFPkrqRkeGJzH6Nsme7f/AFq/mKVypSUK9aEFhGFerGK48Iqcklt6j0iecctes3Haq33ki+0qyc5S4m306lLqVcYRjwrY0m+PqLusuDvJsqdOUrfFypxbetqcbSf1ikXxPqZ6Syd+xpfBh8qNmq2TgocLa69DDTYRnxcS36GtkbN62soyja09WqklKS0pSxaWGPpNlK5++0rr4y+SJfbKEz99pXXxl8kSNpUnK6Tb35fdEjUko1JL3IFF+5kezrTs0PIoJF+5kezrTs0PIk6v5ce/2I+l+OXYpLOL1y67ZX+8kRz/AAJHOL1y67ZX+8kRz/Atq/AuyKyzxvuX7VyqrTJiuHt1VlTkk+eehFRj4tLvKGr15VJSnUblOcnKUnxyk3i2Wzn1UayJSS/ejaJ9WEX+CKiKzS60oyn6tlhqM25Rj6bGdGlKcowgnKU5KMYxWLlJvBJdO0tvNzgrt6UIyvlr6zScoaTjSg/qpLBy63s6DiODe3jPKVDS26CqVEn9aMJYeePcXmjRqmVOElXB7cjdp2PCUXOS3OduOD7Js1g7aMemm5U2u+LNjNfNank+NWFGUpRq1tYtZhpRWjGOjiuPie3DnJsFM7rHHhcm0WyqgnxJcyneF/1+HY4fPUOGO54X/X4djh89Q4Y6vC8iHY5nM8+XcsnNXOWOT8jSq7HVldVYUYP96o1Ha19Vcb8OdFdXFxKpOVSo3Kc5OU5S45SbxbZ+lXWaunpY6vGeqx5OOK0sOnHRx7ug1zKmiNcpT9ZM8uulNRj6JExmtm5UyhcRow9GC9KrU5qdPf8AxPiS39CZfVhY06FOFGjHQp04qMYrmS83z48+JyXBTO2dk1QWFZVP1nS2yc9uD/gw4up8+J2xz2o5ErLXF8lEvMGiNdakubZDZ5ez7rs0/Iodl8Z5ez7rs0/IodmrH6M+l/hfyJ/u+x8O4zY4M53NONe6m6NOaUoQhHGpKL4pNvZFbtjfUcxm7YK4u6FGW2NSvBSW+OOLXgmX/FYcQusceSM9f1O3F4aqXs3zb+BxttwXWtKpTqwqVdKlUhUSk4uLcZJ4PYtx2aPoIrk5dTiL8q7IadsuLb3BpXHKfd5G6aVxyn3eRiRzbp8ldSMjGnyV1IyAB5xy16zcdqrfeSPRx5xy16zcdqrfeSLvR/FP5FRqnhiaT4n1M9JZO/Y0vgw+VHm18T6meksnfsaXwYfKjZrHSHz+xhpX+75GwyhM/faV18ZfJEvtlCZ++0rr4y+SJo0jzZdvujdqflruQKL9zI9nWnZoeRQSL9zI9nWnZoeRK1fy49/sRtL8cuxSWcXrl12yv95Ijn+BI5xeuXXbK/3kiOf4FtX4F2RWWeN9y685cnOvkXRisZQtKNWKXPq4xm14JlKHozIyxtaHZqXyRKfz8zMnY1XVpRbtassYSW1Um/7qW7ofOtnGil0zIUZSql6vkW2oUOUVYvREFkLK0rS5pXMFi6U8XHi0otOMo96bRf2SMsUbulGtbzU4SX/dF/VkuaXQzzkbNjlKtby07epOlLndOTjitzw4+8m5uCsjaSezRExMt0cmt0ekcT5pri59xQlTPrKMlg7qph/l0YvxikzrOCK7nUr3cqspTlKlSblUk5yeEp87285T3abOqtzk1yLWrPhbNQiupHcL/r0Oxw+eocMdxwvevQ7HD56hw5e4XkQ7FNmefLuWDkLNv6dkSSgsa1G6q1KO9tKONPvWzrUdxX+BcnBL7PfaqvlE4vhMzb+i3WuprCjdNzWHFCr+9Dv5S63uImNk7ZE6X7vYk5FG9ELV7Lchs1c4p2FzGtHFwfo1aa/fpvjXWuNdK6WX5Z3cK1OFWlLThUipwkuJxe3E81lhcF2duqn9Bry/5dWWNCTeyFV/3fVLm/zfxHmpYnHH82PVdfiv+jLT8ngf5cuj/ksDPL2fddmn5FDsvfPF/wDT7rs0/IohlNj9GfWvwv5E/wB32JzMb2jbfG/2yL0RReY3tG2+L/tkXojDI8RWfif/AFMP2/dn0AEc5YGlccp93kbppXHKfd5AG3T5K6kZGNPkrqRkACs73ghqVatSorqK1lWc8NS3hpScsMdLpLMBvpyLKW3W9tzTbRC1bTW5Vj4GKnvcfsH+Ys62o6EIQxx0IRjjxY4JLH+R+oPbsmy/b8x77HlWPXVvwLbcMr3ODgtnd3VW5VxGCrT0tB0XJx9FLDHSWPEWEDGm+dL4oPYytphatprcqz9DNT3uP2D/ADFh5CyY7W2o27lpujSjByS0VLDnw5iQBndlW3Lab3Maseup7wWxWuUuCOpWrVayuYx11apU0dS3o6UnLDHS28ZrPgYqe9x+wf5i0wblqOQlspfRGp4NDe7j9Wa9jbaqlTpt46ulCGOGGOjFLHDuP0rUIzi4TipRksJRmtKMk+Zp8aP0BB357kvblscFlrgjtqrcrWpK3b/ca1tLuTakvHDoOZuOCK+jyJ0Zr+OUH4OP4lxnzAnV6hfBbb79yJPBpm99tuxT1Dgivny50YL+OU34KP4na5lZi/8ADZVKjra2dWEYtKGhCODx2bW2dZgfTG7OutjwyfI9qw6qnxRXM4rPLg+nlG4jXjXjSUaEaejKm5t4Sk8cU19b+RA/oYqe9x+wf5i0wIZ19cVGMuS+CE8OmcnKS5/Mgsz83Hk+3+jyqKq9bOppRjoL0sNmDb3GxnNkCF9bTt5vRcsJQnhjq6i4pYfye9NkqCM7ZOf5m/Pqb1XFQ4NuRVn6GKnvcfsH+Y+rgZqLaruK6qLT+YtIEv8AzHI/q+iI3+Ao/p+rIevkitVsZWteqpVZ0HSlXUGlJ8Wm4Y8e/bxnE/oen71H7F/mLOBEVkl0LzE1HIw4uFMtk/gn/JwGQeDKdrc0rh3EZqlPS0VScW9jWGOls4zvwDGUnLmzXlZl2XJTue7XLol/AABiRAaVxyn3eRumlccp93kAbdPkrqRkY0+SupGQAAAAAAAAAAAAAAAAAAAAAAAAAAAAAAAAAAAAAAAAAAANK45T7vI3TSuOU+7yANunyV1IyMafJXUjIAAAAAAAAAAAAAAAAAAAAAAAAAAAAAAAAAAAAAAAAAAAGlccp93kbppXHKfd5AG3T5K6kZGNPkrqRkAAAAAAAAAAAAAAAAAAAAAAAAAAAAAAAAAAAAAAAAAAADSuOU+7yN00rjlPu8gDbp8S6kZEbHiXUfQCRBHAAkQRwAJEEcACRBHAAkQRwAJEEcACRBHAAkQRwAJEEcACRBHAAkQRwAJEEcACRBHAAkQRwAJE0rjlPu8j8z8KnG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6" descr="data:image/jpeg;base64,/9j/4AAQSkZJRgABAQAAAQABAAD/2wCEAAkGBhAPEBIPDRIWEBAODRIQEA8NEBoPEBAQFhUWFR8QFBIXJyceGRkvJRIVHy8gIycqLSwsFR4yNTAqNSYrLC8BCQoKDgwOGg8PGjMiHyIvLzU1LC8tLjAsKiwvKjQwLDUvLDU0LCksLC8sLCwsLSwqKiwsLCwsNCwsLCwsLCwsLP/AABEIAMkA+wMBIgACEQEDEQH/xAAcAAEAAgMBAQEAAAAAAAAAAAAABQcCBAYIAQP/xABJEAACAQIBBgoGBgcGBwAAAAAAAQIDBBEFBhITIVEHMTJBYXF0gZGxIjQ1VHOyFFKTs8HSFyQzQnKh0RZDU2KSwhUjJYKUoqP/xAAbAQEAAgMBAQAAAAAAAAAAAAAABAUCAwYBB//EADQRAAICAQIEBAQFAgcAAAAAAAABAgMEBRESITFxMjNBUWGBocEGEyJysVLRFBU0QpHh8P/aAAwDAQACEQMRAD8Au2nTWC2LiXMZauO5eAp8ldSMgDHVx3LwGrjuXgZAAx1cdy8Bq47l4GQAMdXHcvAauO5eBkADHVx3LwGrjuXgZAAx1cdy8Bq47l4GQAMdXHcvAauO5eBkADHVx3LwGrjuXgZAAx1cdy8Bq47l4GQAMdXHcvAauO5eBkADHVx3LwGrjuXgZAAx1cdy8Bq47l4GQAMdXHcvAauO5eBkADHVx3LwGrjuXgZAAx1cdy8Bq47l4GQAMdXHcvA068VpPYubm6DeNK45T7vIA26fJXUjIxp8ldSMgAAAAAAAAAAAAAAAAAAAAAAAAAAAAAAAAAAAAAAAAAAAaVxyn3eRumlccp93kAbdPkrqRkY0+SupGQAAAAAAAAAAAAAAAAAAAAAAAAAAAAAAAAAAAAAAAAAAANK45T7vI3TSuOU+7yANunyV1IyMafJXUjIAAAAAHzEA+gAAAAAAAAAAAAAAAAAAAAAAAAAAAAAAAAAAAGlccp93kbppXHKfd5AG3T5K6kZGNPkrqRkACJzizkoWFLW3De14Qpx2zqS3RXm3sRLMo7hJyrKvlCrHH0LbCjBcywScn16Tf+lEzCx/8RZwvoupEy7/AMmviXU38pcLd7Ub1EadCOOz0dbPDplLZ/6kauEjKeOP0ju1VPD5TmTp8h8Hd7eUlXgoU6c1jB1puLmvrJJPZ0s6GVOLTHeUUl8SjjdkXP8AS2+xYPBxnNc31OtK6cXqpwjBwhoN4xbePNuITOXhNurW7rW9OnSlClUUYucZuTWjF7cJJc50XB7m3WsKFWncKOnO4c06ctKLhoQS27OdSKuz99pXXxl8kStxqqbcma2Tjty9vQsMiy2rHi99pepO/phvf8Kh/pn+Ys3N3KUrm0oXFRJTrUYzkoY6Kb3Y4vA87ov3Mj2dadmh5DU8euqEXCO3M80++yyTU3vyOYyjwuqjWq0forlqa06elr8NLRk444aOziNd8NC90f8A5C/IcNnDa1HeXLUJNO7r4NQbX7SXQRztKn1J8X1Jf0JkMHFcU2vT3ZGnmZCk0n9D0fY3OtpU6mGGspwnhjjhpRTwx7z9zRyKv1ahj7vS+SJvHMy5NnQLoAAeHoAABwWfWf1xk+5jQoQpyjKhGo3VUnLFymsNkls9FHO/phvf8Kh/pn+Yw4X/AF+HY4fPUOGOnxMSmdMZSjz2Oeycq2FsoxlyL6zHzhqX9rr60YxlrpwwpJqOEcN7b5zoTiuCX2e+1VfKJ2pQZMVG6UY9Ey7x5OVUW/YAAjm4AAAAAAAAAGlccp93kbppXHKfd5AG3T5K6kfZSSTb2JLFt8SW8+U+SupH5X37Kp8Kfys9XNnjI/8AtbYe90Pt4f1KLzhrKd3czi1KM7qtKMovFSi6kmmnzrDAj48S6l5A6vFwo48nJPfc5rJy3ekmttg/wL7yZnNYU6NKH0qhHQo046OvgsMIpYcfQUIfTPLxFk7JvbYxxsp0b7Lfc9H2GVKFwm7erCsotKTpTU1Fvbg8OIo7P32ldfGXyRO24Gv2Nz8eHyHE5++0rr4y+SJXYFSqyZwXov7E7MsdmPGb9X/cgUX7mR7OtOzQ8igkX7mR7OtOzQ8jZq/lx7/Yw0vxy7GzVzosYScZ3VGMoycZRlWinGSeDTWOxmH9rbD3uh9vD+pRmcT/AFy67ZX+8kRzfkYR0mEop8TMpanKMmuE9MUqiklKLTjJJpp4pp7cUzM0ci+rUOzUvkicpn1wgqzbt7XCVxh6cpelCinxbOee3HDiWxvcU1dErJ8EOpbTtjXDjkdjeX9KjHTr1I0o/WqzUF4sgq3CNkyDwdyn8OnOa8YpopG+v6tebqV5yqzf79SWk+pbl0LYa5dV6RHb9cufwKieqS3/AER/5L3ocImTZvBXMY/EhOmvGSSJ61u6dWOnSnGpB8UqclOL71sPNZZ3AzR9G7nvnRj4Kb/3I0ZenQprdkZPkbsXOnbNQkiJ4X/X4djh89Q4Y7nhe9eh2OHz1Dhi3wvIh2KvM8+Xcubgl9nvtVXyidlUqKKcpNJRTbbeCSW3FvccbwS+z32qr5RIrhUzt0V/w+g9skncyXNF7VR79jfRguc5+yiV2VKEfdl5C1VY0ZP2O0/tbYe90Pt4f1DztsPe6H28P6nnvE7Xg4zP+l1fpNdfq9GXoxfFWqrbo9MVxve8FvJd2m1Uwc5TZFpz7LZKMYot6d5CNN1ZTiqajpuo2lBRwx0tLiwND+1Vj71R+2j/AFPzzx9n3XZp+RRDKqqtTR3OkaPDPrlOUmtnseg7PLdtXk4UK9OrJLScaVRTajxY4Lm2rxMcp5dtrVJ3NWNPHiUn6UuqK2vuRTuZ+XVYzr12sZK0lCnF8UqkpwwT6Njb6EQ17fVK9SVWtJzqTeMpS430dC6OYzVHP4E6H4a4r5RcnwLbn6t/+9S56XCHk6T0VXwbeC0qU4rxaJe8yvRovCrLRehKfIk1oR2uWKWGzn61vKDyZT0q9GP1q9NeM0i/L3Jkazxk2sKdWn6OHJqKKb28/oowsgoNEDVtNowbIRi200/b5eh+9C7hNyjCSk4aOkltw0lpL+W0/C45T7vIZNyVC30tBt6bTek8eLHBLqTUeqKFxyn3eRqZQz4U/wBPQ26fJXUhOCknF7VJNNdDFPkrqRkeGJzH6Nsme7f/AFq/mKVypSUK9aEFhGFerGK48Iqcklt6j0iecctes3Haq33ki+0qyc5S4m306lLqVcYRjwrY0m+PqLusuDvJsqdOUrfFypxbetqcbSf1ikXxPqZ6Syd+xpfBh8qNmq2TgocLa69DDTYRnxcS36GtkbN62soyja09WqklKS0pSxaWGPpNlK5++0rr4y+SJfbKEz99pXXxl8kSNpUnK6Tb35fdEjUko1JL3IFF+5kezrTs0PIoJF+5kezrTs0PIk6v5ce/2I+l+OXYpLOL1y67ZX+8kRz/AAJHOL1y67ZX+8kRz/Atq/AuyKyzxvuX7VyqrTJiuHt1VlTkk+eehFRj4tLvKGr15VJSnUblOcnKUnxyk3i2Wzn1UayJSS/ejaJ9WEX+CKiKzS60oyn6tlhqM25Rj6bGdGlKcowgnKU5KMYxWLlJvBJdO0tvNzgrt6UIyvlr6zScoaTjSg/qpLBy63s6DiODe3jPKVDS26CqVEn9aMJYeePcXmjRqmVOElXB7cjdp2PCUXOS3OduOD7Js1g7aMemm5U2u+LNjNfNank+NWFGUpRq1tYtZhpRWjGOjiuPie3DnJsFM7rHHhcm0WyqgnxJcyneF/1+HY4fPUOGO54X/X4djh89Q4Y6vC8iHY5nM8+XcsnNXOWOT8jSq7HVldVYUYP96o1Ha19Vcb8OdFdXFxKpOVSo3Kc5OU5S45SbxbZ+lXWaunpY6vGeqx5OOK0sOnHRx7ug1zKmiNcpT9ZM8uulNRj6JExmtm5UyhcRow9GC9KrU5qdPf8AxPiS39CZfVhY06FOFGjHQp04qMYrmS83z48+JyXBTO2dk1QWFZVP1nS2yc9uD/gw4up8+J2xz2o5ErLXF8lEvMGiNdakubZDZ5ez7rs0/Iodl8Z5ez7rs0/IodmrH6M+l/hfyJ/u+x8O4zY4M53NONe6m6NOaUoQhHGpKL4pNvZFbtjfUcxm7YK4u6FGW2NSvBSW+OOLXgmX/FYcQusceSM9f1O3F4aqXs3zb+BxttwXWtKpTqwqVdKlUhUSk4uLcZJ4PYtx2aPoIrk5dTiL8q7IadsuLb3BpXHKfd5G6aVxyn3eRiRzbp8ldSMjGnyV1IyAB5xy16zcdqrfeSPRx5xy16zcdqrfeSLvR/FP5FRqnhiaT4n1M9JZO/Y0vgw+VHm18T6meksnfsaXwYfKjZrHSHz+xhpX+75GwyhM/faV18ZfJEvtlCZ++0rr4y+SJo0jzZdvujdqflruQKL9zI9nWnZoeRQSL9zI9nWnZoeRK1fy49/sRtL8cuxSWcXrl12yv95Ijn+BI5xeuXXbK/3kiOf4FtX4F2RWWeN9y685cnOvkXRisZQtKNWKXPq4xm14JlKHozIyxtaHZqXyRKfz8zMnY1XVpRbtassYSW1Um/7qW7ofOtnGil0zIUZSql6vkW2oUOUVYvREFkLK0rS5pXMFi6U8XHi0otOMo96bRf2SMsUbulGtbzU4SX/dF/VkuaXQzzkbNjlKtby07epOlLndOTjitzw4+8m5uCsjaSezRExMt0cmt0ekcT5pri59xQlTPrKMlg7qph/l0YvxikzrOCK7nUr3cqspTlKlSblUk5yeEp87285T3abOqtzk1yLWrPhbNQiupHcL/r0Oxw+eocMdxwvevQ7HD56hw5e4XkQ7FNmefLuWDkLNv6dkSSgsa1G6q1KO9tKONPvWzrUdxX+BcnBL7PfaqvlE4vhMzb+i3WuprCjdNzWHFCr+9Dv5S63uImNk7ZE6X7vYk5FG9ELV7Lchs1c4p2FzGtHFwfo1aa/fpvjXWuNdK6WX5Z3cK1OFWlLThUipwkuJxe3E81lhcF2duqn9Bry/5dWWNCTeyFV/3fVLm/zfxHmpYnHH82PVdfiv+jLT8ngf5cuj/ksDPL2fddmn5FDsvfPF/wDT7rs0/IohlNj9GfWvwv5E/wB32JzMb2jbfG/2yL0RReY3tG2+L/tkXojDI8RWfif/AFMP2/dn0AEc5YGlccp93kbppXHKfd5AG3T5K6kZGNPkrqRkACs73ghqVatSorqK1lWc8NS3hpScsMdLpLMBvpyLKW3W9tzTbRC1bTW5Vj4GKnvcfsH+Ys62o6EIQxx0IRjjxY4JLH+R+oPbsmy/b8x77HlWPXVvwLbcMr3ODgtnd3VW5VxGCrT0tB0XJx9FLDHSWPEWEDGm+dL4oPYytphatprcqz9DNT3uP2D/ADFh5CyY7W2o27lpujSjByS0VLDnw5iQBndlW3Lab3Maseup7wWxWuUuCOpWrVayuYx11apU0dS3o6UnLDHS28ZrPgYqe9x+wf5i0wblqOQlspfRGp4NDe7j9Wa9jbaqlTpt46ulCGOGGOjFLHDuP0rUIzi4TipRksJRmtKMk+Zp8aP0BB357kvblscFlrgjtqrcrWpK3b/ca1tLuTakvHDoOZuOCK+jyJ0Zr+OUH4OP4lxnzAnV6hfBbb79yJPBpm99tuxT1Dgivny50YL+OU34KP4na5lZi/8ADZVKjra2dWEYtKGhCODx2bW2dZgfTG7OutjwyfI9qw6qnxRXM4rPLg+nlG4jXjXjSUaEaejKm5t4Sk8cU19b+RA/oYqe9x+wf5i0wIZ19cVGMuS+CE8OmcnKS5/Mgsz83Hk+3+jyqKq9bOppRjoL0sNmDb3GxnNkCF9bTt5vRcsJQnhjq6i4pYfye9NkqCM7ZOf5m/Pqb1XFQ4NuRVn6GKnvcfsH+Y+rgZqLaruK6qLT+YtIEv8AzHI/q+iI3+Ao/p+rIevkitVsZWteqpVZ0HSlXUGlJ8Wm4Y8e/bxnE/oen71H7F/mLOBEVkl0LzE1HIw4uFMtk/gn/JwGQeDKdrc0rh3EZqlPS0VScW9jWGOls4zvwDGUnLmzXlZl2XJTue7XLol/AABiRAaVxyn3eRumlccp93kAbdPkrqRkY0+SupGQAAAAAAAAAAAAAAAAAAAAAAAAAAAAAAAAAAAAAAAAAAANK45T7vI3TSuOU+7yANunyV1IyMafJXUjIAAAAAAAAAAAAAAAAAAAAAAAAAAAAAAAAAAAAAAAAAAAGlccp93kbppXHKfd5AG3T5K6kZGNPkrqRkAAAAAAAAAAAAAAAAAAAAAAAAAAAAAAAAAAAAAAAAAAADSuOU+7yN00rjlPu8gDbp8S6kZEbHiXUfQCRBHAAkQRwAJEEcACRBHAAkQRwAJEEcACRBHAAkQRwAJEEcACRBHAAkQRwAJEEcACRBHAAkQRwAJE0rjlPu8j8z8KnG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83908"/>
            <a:ext cx="925626" cy="74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605" y="2360390"/>
            <a:ext cx="814857" cy="588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84552"/>
            <a:ext cx="1152128" cy="113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Various classic metrics have been used to compute tag </a:t>
            </a:r>
            <a:r>
              <a:rPr lang="en-US" altLang="zh-TW" sz="2400" dirty="0" smtClean="0"/>
              <a:t>similarity</a:t>
            </a:r>
          </a:p>
          <a:p>
            <a:pPr lvl="1"/>
            <a:r>
              <a:rPr lang="en-US" altLang="zh-TW" sz="2000" dirty="0" smtClean="0"/>
              <a:t>Cosine similarity, Jaccard coefficient, Pearson correlation</a:t>
            </a:r>
          </a:p>
          <a:p>
            <a:pPr lvl="1"/>
            <a:endParaRPr lang="en-US" altLang="zh-TW" sz="2000" dirty="0"/>
          </a:p>
          <a:p>
            <a:r>
              <a:rPr lang="en-US" altLang="zh-TW" sz="2400" dirty="0" smtClean="0"/>
              <a:t>The underlying folksonomy </a:t>
            </a:r>
            <a:r>
              <a:rPr lang="en-US" altLang="zh-TW" sz="2400" dirty="0"/>
              <a:t>is already </a:t>
            </a:r>
            <a:r>
              <a:rPr lang="en-US" altLang="zh-TW" sz="2400" b="1" dirty="0" smtClean="0"/>
              <a:t>dense</a:t>
            </a:r>
          </a:p>
          <a:p>
            <a:pPr lvl="1"/>
            <a:r>
              <a:rPr lang="en-US" altLang="zh-TW" sz="2000" dirty="0" smtClean="0"/>
              <a:t>This assumption does </a:t>
            </a:r>
            <a:r>
              <a:rPr lang="en-US" altLang="zh-TW" sz="2000" dirty="0"/>
              <a:t>not hold </a:t>
            </a:r>
            <a:r>
              <a:rPr lang="en-US" altLang="zh-TW" sz="2000" dirty="0" smtClean="0"/>
              <a:t>true</a:t>
            </a:r>
          </a:p>
          <a:p>
            <a:pPr lvl="1"/>
            <a:r>
              <a:rPr lang="en-US" altLang="zh-TW" sz="2000" dirty="0" smtClean="0"/>
              <a:t>Most </a:t>
            </a:r>
            <a:r>
              <a:rPr lang="en-US" altLang="zh-TW" sz="2000" dirty="0"/>
              <a:t>real life folksonomies </a:t>
            </a:r>
            <a:r>
              <a:rPr lang="en-US" altLang="zh-TW" sz="2000" dirty="0" smtClean="0"/>
              <a:t>exhibit a </a:t>
            </a:r>
            <a:r>
              <a:rPr lang="en-US" altLang="zh-TW" sz="2000" b="1" dirty="0"/>
              <a:t>power law distribution</a:t>
            </a:r>
            <a:r>
              <a:rPr lang="en-US" altLang="zh-TW" sz="2000" b="1" dirty="0">
                <a:solidFill>
                  <a:srgbClr val="00B0F0"/>
                </a:solidFill>
              </a:rPr>
              <a:t> </a:t>
            </a:r>
            <a:r>
              <a:rPr lang="en-US" altLang="zh-TW" sz="2000" dirty="0"/>
              <a:t>of tag </a:t>
            </a:r>
            <a:r>
              <a:rPr lang="en-US" altLang="zh-TW" sz="2000" dirty="0" smtClean="0"/>
              <a:t>usage</a:t>
            </a:r>
          </a:p>
          <a:p>
            <a:pPr lvl="1"/>
            <a:endParaRPr lang="en-US" altLang="zh-TW" sz="2000" dirty="0"/>
          </a:p>
          <a:p>
            <a:r>
              <a:rPr lang="en-US" altLang="zh-TW" sz="2400" dirty="0" smtClean="0"/>
              <a:t>Using traditional </a:t>
            </a:r>
            <a:r>
              <a:rPr lang="en-US" altLang="zh-TW" sz="2400" dirty="0"/>
              <a:t>metrics like cosine similarity, would almost </a:t>
            </a:r>
            <a:r>
              <a:rPr lang="en-US" altLang="zh-TW" sz="2400" dirty="0" smtClean="0"/>
              <a:t>always yield </a:t>
            </a:r>
            <a:r>
              <a:rPr lang="en-US" altLang="zh-TW" sz="2400" b="1" dirty="0"/>
              <a:t>close-to-zero</a:t>
            </a:r>
            <a:r>
              <a:rPr lang="en-US" altLang="zh-TW" sz="2400" dirty="0"/>
              <a:t> values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538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Propose </a:t>
            </a:r>
            <a:r>
              <a:rPr lang="en-US" altLang="zh-TW" sz="2400" dirty="0"/>
              <a:t>an approach that </a:t>
            </a:r>
            <a:r>
              <a:rPr lang="en-US" altLang="zh-TW" sz="2400" dirty="0" smtClean="0"/>
              <a:t>transparently induces </a:t>
            </a:r>
            <a:r>
              <a:rPr lang="en-US" altLang="zh-TW" sz="2400" dirty="0"/>
              <a:t>the creation of a dense </a:t>
            </a:r>
            <a:r>
              <a:rPr lang="en-US" altLang="zh-TW" sz="2400" dirty="0" smtClean="0"/>
              <a:t>folksonomy</a:t>
            </a:r>
          </a:p>
          <a:p>
            <a:pPr lvl="1"/>
            <a:r>
              <a:rPr lang="en-US" altLang="zh-TW" sz="2000" dirty="0"/>
              <a:t>mutual reinforcement </a:t>
            </a:r>
            <a:r>
              <a:rPr lang="en-US" altLang="zh-TW" sz="2000" dirty="0" smtClean="0"/>
              <a:t>principle</a:t>
            </a:r>
          </a:p>
          <a:p>
            <a:pPr lvl="1"/>
            <a:endParaRPr lang="en-US" altLang="zh-TW" sz="2000" dirty="0"/>
          </a:p>
          <a:p>
            <a:r>
              <a:rPr lang="en-US" altLang="zh-TW" sz="2400" dirty="0" smtClean="0"/>
              <a:t>Automatically </a:t>
            </a:r>
            <a:r>
              <a:rPr lang="en-US" altLang="zh-TW" sz="2400" dirty="0"/>
              <a:t>expand the user-selected tag </a:t>
            </a:r>
            <a:r>
              <a:rPr lang="en-US" altLang="zh-TW" sz="2400" dirty="0" smtClean="0"/>
              <a:t>set</a:t>
            </a:r>
          </a:p>
          <a:p>
            <a:pPr lvl="1"/>
            <a:r>
              <a:rPr lang="en-US" altLang="zh-TW" sz="2000" dirty="0"/>
              <a:t>L</a:t>
            </a:r>
            <a:r>
              <a:rPr lang="en-US" altLang="zh-TW" sz="2000" dirty="0" smtClean="0"/>
              <a:t>abel </a:t>
            </a:r>
            <a:r>
              <a:rPr lang="en-US" altLang="zh-TW" sz="2000" dirty="0"/>
              <a:t>a new </a:t>
            </a:r>
            <a:r>
              <a:rPr lang="en-US" altLang="zh-TW" sz="2000" dirty="0" smtClean="0"/>
              <a:t>resource</a:t>
            </a:r>
          </a:p>
          <a:p>
            <a:pPr lvl="1"/>
            <a:r>
              <a:rPr lang="en-US" altLang="zh-TW" sz="2000" dirty="0"/>
              <a:t>S</a:t>
            </a:r>
            <a:r>
              <a:rPr lang="en-US" altLang="zh-TW" sz="2000" dirty="0" smtClean="0"/>
              <a:t>ubmit a query to retrieve </a:t>
            </a:r>
            <a:r>
              <a:rPr lang="en-US" altLang="zh-TW" sz="2000" dirty="0"/>
              <a:t>some resources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5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153073167"/>
              </p:ext>
            </p:extLst>
          </p:nvPr>
        </p:nvGraphicFramePr>
        <p:xfrm>
          <a:off x="971600" y="4221088"/>
          <a:ext cx="6984776" cy="24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8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Outline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Description of the approach</a:t>
            </a:r>
          </a:p>
          <a:p>
            <a:pPr lvl="1"/>
            <a:r>
              <a:rPr lang="en-US" altLang="zh-TW" dirty="0"/>
              <a:t>Tag similarity computation</a:t>
            </a:r>
          </a:p>
          <a:p>
            <a:pPr lvl="1"/>
            <a:r>
              <a:rPr lang="en-US" altLang="zh-TW" dirty="0"/>
              <a:t>Tag </a:t>
            </a:r>
            <a:r>
              <a:rPr lang="en-US" altLang="zh-TW" dirty="0" smtClean="0"/>
              <a:t>expansion</a:t>
            </a:r>
          </a:p>
          <a:p>
            <a:pPr lvl="1"/>
            <a:r>
              <a:rPr lang="en-US" altLang="zh-TW" dirty="0" smtClean="0"/>
              <a:t>Taming computational complexity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67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Cosine Similarity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20468" y="1403311"/>
            <a:ext cx="4216028" cy="4876800"/>
          </a:xfrm>
        </p:spPr>
        <p:txBody>
          <a:bodyPr/>
          <a:lstStyle/>
          <a:p>
            <a:r>
              <a:rPr lang="en-US" altLang="zh-TW" sz="2400" dirty="0" smtClean="0"/>
              <a:t>Co-occurrence</a:t>
            </a:r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>
              <a:buFont typeface="Wingdings" pitchFamily="2" charset="2"/>
              <a:buChar char="l"/>
            </a:pPr>
            <a:r>
              <a:rPr lang="en-US" altLang="zh-TW" sz="1600" dirty="0" smtClean="0"/>
              <a:t>Roughly </a:t>
            </a:r>
            <a:r>
              <a:rPr lang="en-US" altLang="zh-TW" sz="1600" dirty="0"/>
              <a:t>81% of </a:t>
            </a:r>
            <a:r>
              <a:rPr lang="en-US" altLang="zh-TW" sz="1600" dirty="0" smtClean="0"/>
              <a:t>resources were </a:t>
            </a:r>
            <a:r>
              <a:rPr lang="en-US" altLang="zh-TW" sz="1600" dirty="0"/>
              <a:t>described by no more than 5 </a:t>
            </a:r>
            <a:r>
              <a:rPr lang="en-US" altLang="zh-TW" sz="1600" dirty="0" smtClean="0"/>
              <a:t>different </a:t>
            </a:r>
            <a:r>
              <a:rPr lang="en-US" altLang="zh-TW" sz="1600" dirty="0"/>
              <a:t>tags (and </a:t>
            </a:r>
            <a:r>
              <a:rPr lang="en-US" altLang="zh-TW" sz="1600" dirty="0" smtClean="0"/>
              <a:t>roughly 58</a:t>
            </a:r>
            <a:r>
              <a:rPr lang="en-US" altLang="zh-TW" sz="1600" dirty="0"/>
              <a:t>% by less than 3 </a:t>
            </a:r>
            <a:r>
              <a:rPr lang="en-US" altLang="zh-TW" sz="1600" dirty="0" smtClean="0"/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 smtClean="0"/>
              <a:t>Matrix TR is rather sparse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43" y="1700808"/>
            <a:ext cx="45815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54" y="3841710"/>
            <a:ext cx="4124325" cy="246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75217" y="4937085"/>
            <a:ext cx="63847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TR = </a:t>
            </a:r>
            <a:endParaRPr lang="zh-TW" altLang="en-US" sz="1400" dirty="0"/>
          </a:p>
        </p:txBody>
      </p:sp>
      <p:sp>
        <p:nvSpPr>
          <p:cNvPr id="8" name="矩形 7"/>
          <p:cNvSpPr/>
          <p:nvPr/>
        </p:nvSpPr>
        <p:spPr bwMode="auto">
          <a:xfrm>
            <a:off x="1151721" y="1700808"/>
            <a:ext cx="576064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339752" y="1641240"/>
            <a:ext cx="864096" cy="2458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51920" y="1700808"/>
            <a:ext cx="864096" cy="1862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774709" y="1860861"/>
            <a:ext cx="657832" cy="1787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11561" y="1882650"/>
            <a:ext cx="202129" cy="1620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264569" y="1834563"/>
            <a:ext cx="175184" cy="2101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2132225" y="2044715"/>
            <a:ext cx="864096" cy="173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11561" y="2039640"/>
            <a:ext cx="332940" cy="178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151721" y="2222948"/>
            <a:ext cx="278120" cy="178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369208" y="2235244"/>
            <a:ext cx="1482711" cy="2001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280150" y="2435359"/>
            <a:ext cx="1435866" cy="173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716221" y="2424688"/>
            <a:ext cx="657832" cy="1787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11561" y="2424687"/>
            <a:ext cx="818280" cy="1787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11561" y="2608908"/>
            <a:ext cx="2952327" cy="173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2133690" y="2782457"/>
            <a:ext cx="710118" cy="2063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611561" y="2749644"/>
            <a:ext cx="1104659" cy="2391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1586478" y="2988817"/>
            <a:ext cx="902271" cy="1640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2843808" y="2988817"/>
            <a:ext cx="1584176" cy="168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1579524" y="3157052"/>
            <a:ext cx="195185" cy="23920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015610" y="2869230"/>
                <a:ext cx="3098220" cy="657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𝑢𝑠𝑒𝑟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𝑠𝑦𝑠𝑡𝑒𝑚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  <m:r>
                        <a:rPr lang="en-US" altLang="zh-TW" sz="16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TW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610" y="2869230"/>
                <a:ext cx="3098220" cy="6572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015610" y="2027200"/>
                <a:ext cx="3516830" cy="67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TW" sz="16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TW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16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16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TW" sz="16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zh-TW" sz="16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1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altLang="zh-TW" sz="1600" b="0" i="1" smtClean="0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TW" sz="16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16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TW" sz="1600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zh-TW" sz="16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1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</m:d>
                            </m:e>
                          </m:rad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6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610" y="2027200"/>
                <a:ext cx="3516830" cy="6749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矩形 29"/>
          <p:cNvSpPr/>
          <p:nvPr/>
        </p:nvSpPr>
        <p:spPr bwMode="auto">
          <a:xfrm>
            <a:off x="870868" y="4653136"/>
            <a:ext cx="3607347" cy="365828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5015610" y="3541211"/>
                <a:ext cx="2677015" cy="600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sz="1600" b="0" i="1" smtClean="0">
                              <a:latin typeface="Cambria Math"/>
                            </a:rPr>
                            <m:t>𝑡𝑖𝑚𝑒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TW" sz="1600" b="0" i="1" smtClean="0">
                              <a:latin typeface="Cambria Math"/>
                            </a:rPr>
                            <m:t>𝐸𝑃𝑆</m:t>
                          </m:r>
                        </m:e>
                      </m:d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16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altLang="zh-TW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altLang="zh-TW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610" y="3541211"/>
                <a:ext cx="2677015" cy="6009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/>
          <p:cNvSpPr/>
          <p:nvPr/>
        </p:nvSpPr>
        <p:spPr bwMode="auto">
          <a:xfrm>
            <a:off x="875532" y="5194515"/>
            <a:ext cx="3607347" cy="36582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8690376" y="2233555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(1)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4800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Latent Semantic Indexing(1/2)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3717032"/>
            <a:ext cx="4535614" cy="2952328"/>
          </a:xfrm>
        </p:spPr>
        <p:txBody>
          <a:bodyPr/>
          <a:lstStyle/>
          <a:p>
            <a:r>
              <a:rPr lang="en-US" altLang="zh-TW" sz="2000" dirty="0" smtClean="0"/>
              <a:t>Singular </a:t>
            </a:r>
            <a:r>
              <a:rPr lang="en-US" altLang="zh-TW" sz="2000" dirty="0"/>
              <a:t>Value </a:t>
            </a:r>
            <a:r>
              <a:rPr lang="en-US" altLang="zh-TW" sz="2000" dirty="0" smtClean="0"/>
              <a:t>Decomposition(SVD)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124" y="1444216"/>
            <a:ext cx="4152791" cy="489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01" y="1424743"/>
            <a:ext cx="41243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971600" y="4293095"/>
                <a:ext cx="10256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𝐴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𝑈</m:t>
                      </m:r>
                      <m:r>
                        <m:rPr>
                          <m:sty m:val="p"/>
                        </m:rPr>
                        <a:rPr lang="el-GR" altLang="zh-TW" sz="1400" b="0" i="1" smtClean="0">
                          <a:latin typeface="Cambria Math"/>
                          <a:ea typeface="Cambria Math"/>
                        </a:rPr>
                        <m:t>Σ</m:t>
                      </m:r>
                      <m:sSup>
                        <m:sSupPr>
                          <m:ctrlPr>
                            <a:rPr lang="el-GR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93095"/>
                <a:ext cx="1025665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 bwMode="auto">
          <a:xfrm>
            <a:off x="2110496" y="4370039"/>
            <a:ext cx="374335" cy="15388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627784" y="4273958"/>
                <a:ext cx="1250407" cy="320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𝐴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TW" sz="1400" b="0" i="1" smtClean="0">
                              <a:latin typeface="Cambria Math"/>
                              <a:ea typeface="Cambria Math"/>
                            </a:rPr>
                            <m:t>Σ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273958"/>
                <a:ext cx="1250407" cy="3207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 bwMode="auto">
          <a:xfrm>
            <a:off x="5148064" y="1444216"/>
            <a:ext cx="792088" cy="19127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148063" y="3410849"/>
            <a:ext cx="780463" cy="30618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136252" y="4869160"/>
            <a:ext cx="803900" cy="14659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16" y="4744258"/>
            <a:ext cx="4363008" cy="1906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36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Latent Semantic </a:t>
            </a:r>
            <a:r>
              <a:rPr lang="en-US" altLang="zh-TW" dirty="0" smtClean="0"/>
              <a:t>Indexing(2/2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D1E0-8B47-46EF-AF46-CD9BBEBB5AD7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38" y="4702797"/>
            <a:ext cx="39528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61" y="1268760"/>
            <a:ext cx="53625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020" y="2384986"/>
            <a:ext cx="4106415" cy="3996341"/>
          </a:xfrm>
        </p:spPr>
        <p:txBody>
          <a:bodyPr/>
          <a:lstStyle/>
          <a:p>
            <a:r>
              <a:rPr lang="en-US" altLang="zh-TW" sz="2000" dirty="0"/>
              <a:t>q</a:t>
            </a:r>
            <a:r>
              <a:rPr lang="en-US" altLang="zh-TW" sz="2000" baseline="-25000" dirty="0"/>
              <a:t>k</a:t>
            </a:r>
            <a:r>
              <a:rPr lang="en-US" altLang="zh-TW" sz="2000" dirty="0"/>
              <a:t> is then compared with every document vector in V</a:t>
            </a:r>
            <a:r>
              <a:rPr lang="en-US" altLang="zh-TW" sz="2000" baseline="-25000" dirty="0"/>
              <a:t>k</a:t>
            </a:r>
            <a:r>
              <a:rPr lang="en-US" altLang="zh-TW" sz="2000" dirty="0"/>
              <a:t> using the cosine similarity.</a:t>
            </a:r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pPr>
              <a:buFont typeface="Wingdings" pitchFamily="2" charset="2"/>
              <a:buChar char="l"/>
            </a:pPr>
            <a:r>
              <a:rPr lang="en-US" altLang="zh-TW" sz="1600" dirty="0" smtClean="0"/>
              <a:t>The </a:t>
            </a:r>
            <a:r>
              <a:rPr lang="en-US" altLang="zh-TW" sz="1600" dirty="0"/>
              <a:t>computation of LSI on large matrices is </a:t>
            </a:r>
            <a:r>
              <a:rPr lang="en-US" altLang="zh-TW" sz="1600" dirty="0" smtClean="0"/>
              <a:t>very costly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 smtClean="0"/>
              <a:t>The </a:t>
            </a:r>
            <a:r>
              <a:rPr lang="en-US" altLang="zh-TW" sz="1600" dirty="0"/>
              <a:t>tuning of parameter k is complex </a:t>
            </a:r>
            <a:r>
              <a:rPr lang="en-US" altLang="zh-TW" sz="1600" dirty="0" smtClean="0"/>
              <a:t>and time-expensive</a:t>
            </a:r>
          </a:p>
          <a:p>
            <a:endParaRPr lang="zh-TW" altLang="en-US" sz="20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88085"/>
            <a:ext cx="1224136" cy="121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41353" y="2110303"/>
                <a:ext cx="1338508" cy="536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TW" sz="1400" b="0" i="1" smtClean="0">
                              <a:latin typeface="Cambria Math"/>
                              <a:ea typeface="Cambria Math"/>
                            </a:rPr>
                            <m:t>Σ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TW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altLang="zh-TW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TW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zh-TW" alt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53" y="2110303"/>
                <a:ext cx="1338508" cy="53623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467544" y="4395020"/>
            <a:ext cx="2513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query </a:t>
            </a:r>
            <a:r>
              <a:rPr lang="en-US" altLang="zh-TW" sz="1400" b="1" dirty="0" smtClean="0"/>
              <a:t>q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=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“</a:t>
            </a:r>
            <a:r>
              <a:rPr lang="en-US" altLang="zh-TW" sz="1400" dirty="0"/>
              <a:t>user interface</a:t>
            </a:r>
            <a:r>
              <a:rPr lang="en-US" altLang="zh-TW" sz="1400" dirty="0" smtClean="0"/>
              <a:t>”</a:t>
            </a:r>
            <a:endParaRPr lang="zh-TW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29026" y="3696077"/>
                <a:ext cx="2990369" cy="554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altLang="zh-TW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sSub>
                        <m:sSubPr>
                          <m:ctrlP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𝜮</m:t>
                          </m:r>
                        </m:e>
                        <m:sub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sSup>
                        <m:sSupPr>
                          <m:ctrlP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altLang="zh-TW" sz="1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𝑻</m:t>
                          </m:r>
                        </m:sup>
                      </m:sSup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TW" sz="1400" b="0" i="1" smtClean="0">
                              <a:latin typeface="Cambria Math"/>
                              <a:ea typeface="Cambria Math"/>
                            </a:rPr>
                            <m:t>Σ</m:t>
                          </m:r>
                        </m:e>
                        <m:sub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n-US" altLang="zh-TW" sz="14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400" b="0" i="1" smtClean="0">
                                  <a:latin typeface="Cambria Math"/>
                                  <a:ea typeface="Cambria Math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TW" sz="1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⇒</m:t>
                      </m:r>
                      <m:sSub>
                        <m:sSubPr>
                          <m:ctrlP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𝒒</m:t>
                          </m:r>
                        </m:e>
                        <m:sub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𝒌</m:t>
                          </m:r>
                        </m:sub>
                      </m:sSub>
                      <m:r>
                        <a:rPr lang="en-US" altLang="zh-TW" sz="14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𝒒</m:t>
                          </m:r>
                        </m:e>
                        <m:sup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𝒌</m:t>
                          </m:r>
                        </m:sub>
                      </m:sSub>
                      <m:sSup>
                        <m:sSupPr>
                          <m:ctrlP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1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altLang="zh-TW" sz="1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𝜮</m:t>
                              </m:r>
                            </m:e>
                            <m:sub>
                              <m:r>
                                <a:rPr lang="en-US" altLang="zh-TW" sz="1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𝒌</m:t>
                              </m:r>
                            </m:sub>
                          </m:sSub>
                        </m:e>
                        <m:sup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altLang="zh-TW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altLang="zh-TW" sz="1400" b="1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26" y="3696077"/>
                <a:ext cx="2990369" cy="554639"/>
              </a:xfrm>
              <a:prstGeom prst="rect">
                <a:avLst/>
              </a:prstGeom>
              <a:blipFill rotWithShape="1">
                <a:blip r:embed="rId7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43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3" grpId="0"/>
    </p:bldLst>
  </p:timing>
</p:sld>
</file>

<file path=ppt/theme/theme1.xml><?xml version="1.0" encoding="utf-8"?>
<a:theme xmlns:a="http://schemas.openxmlformats.org/drawingml/2006/main" name="佈景主題1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6889</TotalTime>
  <Words>2394</Words>
  <Application>Microsoft Office PowerPoint</Application>
  <PresentationFormat>如螢幕大小 (4:3)</PresentationFormat>
  <Paragraphs>302</Paragraphs>
  <Slides>24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佈景主題1</vt:lpstr>
      <vt:lpstr>Effective Retrieval of Resources in Folksonomies Using a New Tag Similarity Measure</vt:lpstr>
      <vt:lpstr>Outline</vt:lpstr>
      <vt:lpstr>Introduction</vt:lpstr>
      <vt:lpstr>Motivation</vt:lpstr>
      <vt:lpstr>Goal</vt:lpstr>
      <vt:lpstr>Outline</vt:lpstr>
      <vt:lpstr>Cosine Similarity</vt:lpstr>
      <vt:lpstr>Latent Semantic Indexing(1/2)</vt:lpstr>
      <vt:lpstr>Latent Semantic Indexing(2/2)</vt:lpstr>
      <vt:lpstr>SimRank(1/2)</vt:lpstr>
      <vt:lpstr>SimRank(2/2)</vt:lpstr>
      <vt:lpstr>A Novel Similarity Metric(1/2) </vt:lpstr>
      <vt:lpstr>A Novel Similarity Metric(2/2) </vt:lpstr>
      <vt:lpstr>Tag expansion(1/2)</vt:lpstr>
      <vt:lpstr>Tag expansion(2/2)</vt:lpstr>
      <vt:lpstr>Computational complexity</vt:lpstr>
      <vt:lpstr>Outline</vt:lpstr>
      <vt:lpstr>Evaluation</vt:lpstr>
      <vt:lpstr>Datasets</vt:lpstr>
      <vt:lpstr>Accuracy of User Searches</vt:lpstr>
      <vt:lpstr>Scalability</vt:lpstr>
      <vt:lpstr>Outline</vt:lpstr>
      <vt:lpstr>Conclusion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Retrieval of Resources in Folksonomies Using a New Tag Similarity</dc:title>
  <dc:creator>BensonChiu</dc:creator>
  <cp:lastModifiedBy>BensonChiu</cp:lastModifiedBy>
  <cp:revision>90</cp:revision>
  <dcterms:created xsi:type="dcterms:W3CDTF">2012-09-30T08:52:55Z</dcterms:created>
  <dcterms:modified xsi:type="dcterms:W3CDTF">2012-10-11T06:19:52Z</dcterms:modified>
</cp:coreProperties>
</file>